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5" r:id="rId2"/>
  </p:sldMasterIdLst>
  <p:notesMasterIdLst>
    <p:notesMasterId r:id="rId20"/>
  </p:notesMasterIdLst>
  <p:sldIdLst>
    <p:sldId id="497" r:id="rId3"/>
    <p:sldId id="496" r:id="rId4"/>
    <p:sldId id="360" r:id="rId5"/>
    <p:sldId id="359" r:id="rId6"/>
    <p:sldId id="376" r:id="rId7"/>
    <p:sldId id="384" r:id="rId8"/>
    <p:sldId id="385" r:id="rId9"/>
    <p:sldId id="387" r:id="rId10"/>
    <p:sldId id="371" r:id="rId11"/>
    <p:sldId id="392" r:id="rId12"/>
    <p:sldId id="403" r:id="rId13"/>
    <p:sldId id="492" r:id="rId14"/>
    <p:sldId id="494" r:id="rId15"/>
    <p:sldId id="389" r:id="rId16"/>
    <p:sldId id="495" r:id="rId17"/>
    <p:sldId id="311" r:id="rId18"/>
    <p:sldId id="3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4F2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5" autoAdjust="0"/>
    <p:restoredTop sz="75139" autoAdjust="0"/>
  </p:normalViewPr>
  <p:slideViewPr>
    <p:cSldViewPr snapToGrid="0">
      <p:cViewPr varScale="1">
        <p:scale>
          <a:sx n="66" d="100"/>
          <a:sy n="66" d="100"/>
        </p:scale>
        <p:origin x="14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ucas.com/parents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ucas.com/parent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5B750-D55E-4114-9467-4AEBB345FA12}" type="doc">
      <dgm:prSet loTypeId="urn:microsoft.com/office/officeart/2018/5/layout/IconLeafLabelList" loCatId="icon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6EB5AB3-6861-42C2-9C3D-725A9FFE65A1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0" cap="none" dirty="0">
              <a:solidFill>
                <a:schemeClr val="tx1"/>
              </a:solidFill>
              <a:latin typeface="+mj-lt"/>
            </a:rPr>
            <a:t>Higher education</a:t>
          </a:r>
          <a:endParaRPr lang="en-GB" sz="1800" b="0" i="0" u="none" strike="noStrike" cap="none" baseline="0" noProof="0" dirty="0">
            <a:solidFill>
              <a:schemeClr val="tx1"/>
            </a:solidFill>
            <a:latin typeface="+mj-lt"/>
            <a:cs typeface="Calibri Light"/>
          </a:endParaRPr>
        </a:p>
      </dgm:t>
    </dgm:pt>
    <dgm:pt modelId="{96BEFF7B-9E86-420F-98F0-A490FCC02507}" type="parTrans" cxnId="{79DF289B-813A-4188-9094-901D7589B083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6EBA6B0D-057A-409A-95C2-8E0F5D68886B}" type="sibTrans" cxnId="{79DF289B-813A-4188-9094-901D7589B083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91FECA44-96FD-4828-92EC-CEFB3630EECA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750" b="0" cap="none" dirty="0">
              <a:solidFill>
                <a:schemeClr val="tx1"/>
              </a:solidFill>
              <a:latin typeface="+mj-lt"/>
            </a:rPr>
            <a:t>Apprenticeships</a:t>
          </a:r>
          <a:r>
            <a:rPr lang="en-GB" sz="1800" b="0" cap="none" dirty="0">
              <a:solidFill>
                <a:schemeClr val="tx1"/>
              </a:solidFill>
              <a:latin typeface="+mj-lt"/>
            </a:rPr>
            <a:t>/ traineeships</a:t>
          </a:r>
        </a:p>
      </dgm:t>
    </dgm:pt>
    <dgm:pt modelId="{0A58372A-66E5-4281-82E8-A83DE9DA3F0A}" type="parTrans" cxnId="{3BC97B06-3049-4490-8930-A7285EB1EAED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4AAE0BFC-9CC6-4F73-B6FE-06EA2F2AE349}" type="sibTrans" cxnId="{3BC97B06-3049-4490-8930-A7285EB1EAED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7CDA7D70-7423-43BE-B04D-A0527E396E1D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0" cap="none" dirty="0">
              <a:solidFill>
                <a:schemeClr val="tx1"/>
              </a:solidFill>
              <a:latin typeface="+mj-lt"/>
            </a:rPr>
            <a:t>Studying abroad</a:t>
          </a:r>
        </a:p>
      </dgm:t>
    </dgm:pt>
    <dgm:pt modelId="{3B6764CE-0884-4DFE-B6FF-37329FBDC1B6}" type="parTrans" cxnId="{B04D4DAA-8C7F-400B-ACC4-1D5D58891DAA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5BCE30D9-03FC-4BB4-9F6C-5468D9D1D2AC}" type="sibTrans" cxnId="{B04D4DAA-8C7F-400B-ACC4-1D5D58891DAA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B52CBEBB-6F7A-4399-B0CD-B69663FEA15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0" cap="none" dirty="0">
              <a:solidFill>
                <a:schemeClr val="tx1"/>
              </a:solidFill>
              <a:latin typeface="+mj-lt"/>
            </a:rPr>
            <a:t>Gap year</a:t>
          </a:r>
          <a:endParaRPr lang="en-GB" sz="1800" b="0" dirty="0">
            <a:solidFill>
              <a:schemeClr val="tx1"/>
            </a:solidFill>
            <a:latin typeface="+mj-lt"/>
          </a:endParaRPr>
        </a:p>
      </dgm:t>
    </dgm:pt>
    <dgm:pt modelId="{1423C269-B6AA-4469-9B18-CECE407521AA}" type="parTrans" cxnId="{0548A49C-CFC4-4D77-9B0B-9AC1CB06072C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947048E2-D6E0-4B7A-8215-C026B6085E53}" type="sibTrans" cxnId="{0548A49C-CFC4-4D77-9B0B-9AC1CB06072C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A5BA2B8B-5A4E-4C7E-B695-6432D82060E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0" cap="none" dirty="0">
              <a:solidFill>
                <a:schemeClr val="tx1"/>
              </a:solidFill>
              <a:latin typeface="+mj-lt"/>
            </a:rPr>
            <a:t>Getting a job</a:t>
          </a:r>
          <a:endParaRPr lang="en-GB" sz="1800" b="0" dirty="0">
            <a:solidFill>
              <a:schemeClr val="tx1"/>
            </a:solidFill>
            <a:latin typeface="+mj-lt"/>
          </a:endParaRPr>
        </a:p>
      </dgm:t>
    </dgm:pt>
    <dgm:pt modelId="{CD90B12D-F367-4B28-9000-5419EAC61B46}" type="parTrans" cxnId="{8AB85C90-A44F-4E9F-8BCF-C5F897D8E632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82FE9E00-1491-442D-8FAA-4C33F6ADBCFE}" type="sibTrans" cxnId="{8AB85C90-A44F-4E9F-8BCF-C5F897D8E632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FCF8012B-EB7A-464C-B8D9-19E42329FE36}" type="pres">
      <dgm:prSet presAssocID="{B675B750-D55E-4114-9467-4AEBB345FA12}" presName="root" presStyleCnt="0">
        <dgm:presLayoutVars>
          <dgm:dir/>
          <dgm:resizeHandles val="exact"/>
        </dgm:presLayoutVars>
      </dgm:prSet>
      <dgm:spPr/>
    </dgm:pt>
    <dgm:pt modelId="{4B832157-A5A9-4C61-A954-96B0E6906D30}" type="pres">
      <dgm:prSet presAssocID="{D6EB5AB3-6861-42C2-9C3D-725A9FFE65A1}" presName="compNode" presStyleCnt="0"/>
      <dgm:spPr/>
    </dgm:pt>
    <dgm:pt modelId="{147F0E0B-3389-4F1F-B6F3-CC8D315FD19C}" type="pres">
      <dgm:prSet presAssocID="{D6EB5AB3-6861-42C2-9C3D-725A9FFE65A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4CD5F33-D052-4F2A-B07F-E72982AD8215}" type="pres">
      <dgm:prSet presAssocID="{D6EB5AB3-6861-42C2-9C3D-725A9FFE65A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A98969F-EC9F-4465-AE7C-F59B729B3CBD}" type="pres">
      <dgm:prSet presAssocID="{D6EB5AB3-6861-42C2-9C3D-725A9FFE65A1}" presName="spaceRect" presStyleCnt="0"/>
      <dgm:spPr/>
    </dgm:pt>
    <dgm:pt modelId="{A2C52252-5492-4D6A-8A72-0472BF3E030B}" type="pres">
      <dgm:prSet presAssocID="{D6EB5AB3-6861-42C2-9C3D-725A9FFE65A1}" presName="textRect" presStyleLbl="revTx" presStyleIdx="0" presStyleCnt="5">
        <dgm:presLayoutVars>
          <dgm:chMax val="1"/>
          <dgm:chPref val="1"/>
        </dgm:presLayoutVars>
      </dgm:prSet>
      <dgm:spPr/>
    </dgm:pt>
    <dgm:pt modelId="{C3E98D3E-5AFC-4311-A699-6C0D88AA8A41}" type="pres">
      <dgm:prSet presAssocID="{6EBA6B0D-057A-409A-95C2-8E0F5D68886B}" presName="sibTrans" presStyleCnt="0"/>
      <dgm:spPr/>
    </dgm:pt>
    <dgm:pt modelId="{7B7A0FC4-4766-48D3-B540-18438A9E16F3}" type="pres">
      <dgm:prSet presAssocID="{91FECA44-96FD-4828-92EC-CEFB3630EECA}" presName="compNode" presStyleCnt="0"/>
      <dgm:spPr/>
    </dgm:pt>
    <dgm:pt modelId="{F3D85CDB-6AD6-46B0-B8D7-B411D11E4636}" type="pres">
      <dgm:prSet presAssocID="{91FECA44-96FD-4828-92EC-CEFB3630EECA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2AA9534-BC25-4B3F-B9BC-AA164445A2C5}" type="pres">
      <dgm:prSet presAssocID="{91FECA44-96FD-4828-92EC-CEFB3630EEC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4B9BE623-9900-4A89-8075-0BBE75C54564}" type="pres">
      <dgm:prSet presAssocID="{91FECA44-96FD-4828-92EC-CEFB3630EECA}" presName="spaceRect" presStyleCnt="0"/>
      <dgm:spPr/>
    </dgm:pt>
    <dgm:pt modelId="{4D58AFDC-0778-4BDB-A08D-62A10077DD53}" type="pres">
      <dgm:prSet presAssocID="{91FECA44-96FD-4828-92EC-CEFB3630EECA}" presName="textRect" presStyleLbl="revTx" presStyleIdx="1" presStyleCnt="5" custScaleX="108945">
        <dgm:presLayoutVars>
          <dgm:chMax val="1"/>
          <dgm:chPref val="1"/>
        </dgm:presLayoutVars>
      </dgm:prSet>
      <dgm:spPr/>
    </dgm:pt>
    <dgm:pt modelId="{3DDF44EA-1213-4EDC-8A61-41A6D7317813}" type="pres">
      <dgm:prSet presAssocID="{4AAE0BFC-9CC6-4F73-B6FE-06EA2F2AE349}" presName="sibTrans" presStyleCnt="0"/>
      <dgm:spPr/>
    </dgm:pt>
    <dgm:pt modelId="{A526893A-3186-4159-A613-23551D097152}" type="pres">
      <dgm:prSet presAssocID="{7CDA7D70-7423-43BE-B04D-A0527E396E1D}" presName="compNode" presStyleCnt="0"/>
      <dgm:spPr/>
    </dgm:pt>
    <dgm:pt modelId="{1FDC76F1-2A12-499B-A052-2BF375205DC8}" type="pres">
      <dgm:prSet presAssocID="{7CDA7D70-7423-43BE-B04D-A0527E396E1D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4F966E3-79AD-4D79-A9F6-4C206CD81EF2}" type="pres">
      <dgm:prSet presAssocID="{7CDA7D70-7423-43BE-B04D-A0527E396E1D}" presName="iconRect" presStyleLbl="node1" presStyleIdx="2" presStyleCnt="5" custAng="218951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57ADF148-5360-4D8B-8A7D-572367AECA81}" type="pres">
      <dgm:prSet presAssocID="{7CDA7D70-7423-43BE-B04D-A0527E396E1D}" presName="spaceRect" presStyleCnt="0"/>
      <dgm:spPr/>
    </dgm:pt>
    <dgm:pt modelId="{10236270-E10F-4009-89A6-1703EE4C6AB1}" type="pres">
      <dgm:prSet presAssocID="{7CDA7D70-7423-43BE-B04D-A0527E396E1D}" presName="textRect" presStyleLbl="revTx" presStyleIdx="2" presStyleCnt="5">
        <dgm:presLayoutVars>
          <dgm:chMax val="1"/>
          <dgm:chPref val="1"/>
        </dgm:presLayoutVars>
      </dgm:prSet>
      <dgm:spPr/>
    </dgm:pt>
    <dgm:pt modelId="{052A9626-317A-4512-9E65-E3578AEB11A4}" type="pres">
      <dgm:prSet presAssocID="{5BCE30D9-03FC-4BB4-9F6C-5468D9D1D2AC}" presName="sibTrans" presStyleCnt="0"/>
      <dgm:spPr/>
    </dgm:pt>
    <dgm:pt modelId="{0F911E95-73B7-4866-A8D9-91AC3444CC60}" type="pres">
      <dgm:prSet presAssocID="{B52CBEBB-6F7A-4399-B0CD-B69663FEA157}" presName="compNode" presStyleCnt="0"/>
      <dgm:spPr/>
    </dgm:pt>
    <dgm:pt modelId="{85F07643-39BA-442D-AA96-CE8150BC8E35}" type="pres">
      <dgm:prSet presAssocID="{B52CBEBB-6F7A-4399-B0CD-B69663FEA157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7071DA3-9DF3-44F3-91BC-1B157B696D45}" type="pres">
      <dgm:prSet presAssocID="{B52CBEBB-6F7A-4399-B0CD-B69663FEA15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ntain scene"/>
        </a:ext>
      </dgm:extLst>
    </dgm:pt>
    <dgm:pt modelId="{C7C437B4-E165-40DD-A937-73DDF85C6473}" type="pres">
      <dgm:prSet presAssocID="{B52CBEBB-6F7A-4399-B0CD-B69663FEA157}" presName="spaceRect" presStyleCnt="0"/>
      <dgm:spPr/>
    </dgm:pt>
    <dgm:pt modelId="{114FC8B5-2BDE-4F8A-AED2-B2C221876442}" type="pres">
      <dgm:prSet presAssocID="{B52CBEBB-6F7A-4399-B0CD-B69663FEA157}" presName="textRect" presStyleLbl="revTx" presStyleIdx="3" presStyleCnt="5">
        <dgm:presLayoutVars>
          <dgm:chMax val="1"/>
          <dgm:chPref val="1"/>
        </dgm:presLayoutVars>
      </dgm:prSet>
      <dgm:spPr/>
    </dgm:pt>
    <dgm:pt modelId="{6BFBC277-CBCF-4E50-BD0C-D115E0D10135}" type="pres">
      <dgm:prSet presAssocID="{947048E2-D6E0-4B7A-8215-C026B6085E53}" presName="sibTrans" presStyleCnt="0"/>
      <dgm:spPr/>
    </dgm:pt>
    <dgm:pt modelId="{24703F72-EC02-473A-B057-FF67806B8386}" type="pres">
      <dgm:prSet presAssocID="{A5BA2B8B-5A4E-4C7E-B695-6432D82060E0}" presName="compNode" presStyleCnt="0"/>
      <dgm:spPr/>
    </dgm:pt>
    <dgm:pt modelId="{917E4EEE-F4B1-47A3-8845-BAE3FA8736FD}" type="pres">
      <dgm:prSet presAssocID="{A5BA2B8B-5A4E-4C7E-B695-6432D82060E0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DCC0D43-A32E-4D3C-ABFA-87375245EF6D}" type="pres">
      <dgm:prSet presAssocID="{A5BA2B8B-5A4E-4C7E-B695-6432D82060E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60E89E8-C115-4B2F-B3F2-7D7245B39F83}" type="pres">
      <dgm:prSet presAssocID="{A5BA2B8B-5A4E-4C7E-B695-6432D82060E0}" presName="spaceRect" presStyleCnt="0"/>
      <dgm:spPr/>
    </dgm:pt>
    <dgm:pt modelId="{D655ECA1-80E0-4BA0-AEE3-1825E4F54959}" type="pres">
      <dgm:prSet presAssocID="{A5BA2B8B-5A4E-4C7E-B695-6432D82060E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BC97B06-3049-4490-8930-A7285EB1EAED}" srcId="{B675B750-D55E-4114-9467-4AEBB345FA12}" destId="{91FECA44-96FD-4828-92EC-CEFB3630EECA}" srcOrd="1" destOrd="0" parTransId="{0A58372A-66E5-4281-82E8-A83DE9DA3F0A}" sibTransId="{4AAE0BFC-9CC6-4F73-B6FE-06EA2F2AE349}"/>
    <dgm:cxn modelId="{A436D02F-CF13-4B6C-A8D0-90D5FBE75C48}" type="presOf" srcId="{91FECA44-96FD-4828-92EC-CEFB3630EECA}" destId="{4D58AFDC-0778-4BDB-A08D-62A10077DD53}" srcOrd="0" destOrd="0" presId="urn:microsoft.com/office/officeart/2018/5/layout/IconLeafLabelList"/>
    <dgm:cxn modelId="{EAFA9F43-2ECD-43A9-BF04-5362DA7563F3}" type="presOf" srcId="{B52CBEBB-6F7A-4399-B0CD-B69663FEA157}" destId="{114FC8B5-2BDE-4F8A-AED2-B2C221876442}" srcOrd="0" destOrd="0" presId="urn:microsoft.com/office/officeart/2018/5/layout/IconLeafLabelList"/>
    <dgm:cxn modelId="{CD5A2789-D44C-40F4-9F8C-939AD44FC01B}" type="presOf" srcId="{B675B750-D55E-4114-9467-4AEBB345FA12}" destId="{FCF8012B-EB7A-464C-B8D9-19E42329FE36}" srcOrd="0" destOrd="0" presId="urn:microsoft.com/office/officeart/2018/5/layout/IconLeafLabelList"/>
    <dgm:cxn modelId="{8AB85C90-A44F-4E9F-8BCF-C5F897D8E632}" srcId="{B675B750-D55E-4114-9467-4AEBB345FA12}" destId="{A5BA2B8B-5A4E-4C7E-B695-6432D82060E0}" srcOrd="4" destOrd="0" parTransId="{CD90B12D-F367-4B28-9000-5419EAC61B46}" sibTransId="{82FE9E00-1491-442D-8FAA-4C33F6ADBCFE}"/>
    <dgm:cxn modelId="{C7A0F097-5F15-484C-823E-609336514EE3}" type="presOf" srcId="{A5BA2B8B-5A4E-4C7E-B695-6432D82060E0}" destId="{D655ECA1-80E0-4BA0-AEE3-1825E4F54959}" srcOrd="0" destOrd="0" presId="urn:microsoft.com/office/officeart/2018/5/layout/IconLeafLabelList"/>
    <dgm:cxn modelId="{6D5D109B-A37F-4E10-9232-A19FF0661393}" type="presOf" srcId="{D6EB5AB3-6861-42C2-9C3D-725A9FFE65A1}" destId="{A2C52252-5492-4D6A-8A72-0472BF3E030B}" srcOrd="0" destOrd="0" presId="urn:microsoft.com/office/officeart/2018/5/layout/IconLeafLabelList"/>
    <dgm:cxn modelId="{79DF289B-813A-4188-9094-901D7589B083}" srcId="{B675B750-D55E-4114-9467-4AEBB345FA12}" destId="{D6EB5AB3-6861-42C2-9C3D-725A9FFE65A1}" srcOrd="0" destOrd="0" parTransId="{96BEFF7B-9E86-420F-98F0-A490FCC02507}" sibTransId="{6EBA6B0D-057A-409A-95C2-8E0F5D68886B}"/>
    <dgm:cxn modelId="{0548A49C-CFC4-4D77-9B0B-9AC1CB06072C}" srcId="{B675B750-D55E-4114-9467-4AEBB345FA12}" destId="{B52CBEBB-6F7A-4399-B0CD-B69663FEA157}" srcOrd="3" destOrd="0" parTransId="{1423C269-B6AA-4469-9B18-CECE407521AA}" sibTransId="{947048E2-D6E0-4B7A-8215-C026B6085E53}"/>
    <dgm:cxn modelId="{B04D4DAA-8C7F-400B-ACC4-1D5D58891DAA}" srcId="{B675B750-D55E-4114-9467-4AEBB345FA12}" destId="{7CDA7D70-7423-43BE-B04D-A0527E396E1D}" srcOrd="2" destOrd="0" parTransId="{3B6764CE-0884-4DFE-B6FF-37329FBDC1B6}" sibTransId="{5BCE30D9-03FC-4BB4-9F6C-5468D9D1D2AC}"/>
    <dgm:cxn modelId="{6A8B64C8-557F-4A65-9AD9-E5FDD17977C5}" type="presOf" srcId="{7CDA7D70-7423-43BE-B04D-A0527E396E1D}" destId="{10236270-E10F-4009-89A6-1703EE4C6AB1}" srcOrd="0" destOrd="0" presId="urn:microsoft.com/office/officeart/2018/5/layout/IconLeafLabelList"/>
    <dgm:cxn modelId="{52C1D3F0-AAFD-48C2-ADEF-D5F02C52402F}" type="presParOf" srcId="{FCF8012B-EB7A-464C-B8D9-19E42329FE36}" destId="{4B832157-A5A9-4C61-A954-96B0E6906D30}" srcOrd="0" destOrd="0" presId="urn:microsoft.com/office/officeart/2018/5/layout/IconLeafLabelList"/>
    <dgm:cxn modelId="{3BD070C0-8D97-47FD-AFDA-844FDCE163E8}" type="presParOf" srcId="{4B832157-A5A9-4C61-A954-96B0E6906D30}" destId="{147F0E0B-3389-4F1F-B6F3-CC8D315FD19C}" srcOrd="0" destOrd="0" presId="urn:microsoft.com/office/officeart/2018/5/layout/IconLeafLabelList"/>
    <dgm:cxn modelId="{24A9B88C-F4DC-4F81-8D6A-75ACCC19B9E3}" type="presParOf" srcId="{4B832157-A5A9-4C61-A954-96B0E6906D30}" destId="{84CD5F33-D052-4F2A-B07F-E72982AD8215}" srcOrd="1" destOrd="0" presId="urn:microsoft.com/office/officeart/2018/5/layout/IconLeafLabelList"/>
    <dgm:cxn modelId="{81926D04-F8BB-488D-9BEB-DD218C15A063}" type="presParOf" srcId="{4B832157-A5A9-4C61-A954-96B0E6906D30}" destId="{4A98969F-EC9F-4465-AE7C-F59B729B3CBD}" srcOrd="2" destOrd="0" presId="urn:microsoft.com/office/officeart/2018/5/layout/IconLeafLabelList"/>
    <dgm:cxn modelId="{735002E8-B207-48A1-9710-83AB9B9F9004}" type="presParOf" srcId="{4B832157-A5A9-4C61-A954-96B0E6906D30}" destId="{A2C52252-5492-4D6A-8A72-0472BF3E030B}" srcOrd="3" destOrd="0" presId="urn:microsoft.com/office/officeart/2018/5/layout/IconLeafLabelList"/>
    <dgm:cxn modelId="{E6AA0343-36DD-4129-A09A-4F6E56FDEC69}" type="presParOf" srcId="{FCF8012B-EB7A-464C-B8D9-19E42329FE36}" destId="{C3E98D3E-5AFC-4311-A699-6C0D88AA8A41}" srcOrd="1" destOrd="0" presId="urn:microsoft.com/office/officeart/2018/5/layout/IconLeafLabelList"/>
    <dgm:cxn modelId="{70645306-079E-42A6-BC33-D465E4333CF7}" type="presParOf" srcId="{FCF8012B-EB7A-464C-B8D9-19E42329FE36}" destId="{7B7A0FC4-4766-48D3-B540-18438A9E16F3}" srcOrd="2" destOrd="0" presId="urn:microsoft.com/office/officeart/2018/5/layout/IconLeafLabelList"/>
    <dgm:cxn modelId="{3E9422ED-C439-4039-8950-426174D02CDA}" type="presParOf" srcId="{7B7A0FC4-4766-48D3-B540-18438A9E16F3}" destId="{F3D85CDB-6AD6-46B0-B8D7-B411D11E4636}" srcOrd="0" destOrd="0" presId="urn:microsoft.com/office/officeart/2018/5/layout/IconLeafLabelList"/>
    <dgm:cxn modelId="{E0781F52-3C75-456C-AC9C-685F8DF6D07C}" type="presParOf" srcId="{7B7A0FC4-4766-48D3-B540-18438A9E16F3}" destId="{62AA9534-BC25-4B3F-B9BC-AA164445A2C5}" srcOrd="1" destOrd="0" presId="urn:microsoft.com/office/officeart/2018/5/layout/IconLeafLabelList"/>
    <dgm:cxn modelId="{BA6162A7-F450-43F2-ABC5-CCC720088191}" type="presParOf" srcId="{7B7A0FC4-4766-48D3-B540-18438A9E16F3}" destId="{4B9BE623-9900-4A89-8075-0BBE75C54564}" srcOrd="2" destOrd="0" presId="urn:microsoft.com/office/officeart/2018/5/layout/IconLeafLabelList"/>
    <dgm:cxn modelId="{5920DB4E-2E4E-45C5-8D52-E01DF8AEF655}" type="presParOf" srcId="{7B7A0FC4-4766-48D3-B540-18438A9E16F3}" destId="{4D58AFDC-0778-4BDB-A08D-62A10077DD53}" srcOrd="3" destOrd="0" presId="urn:microsoft.com/office/officeart/2018/5/layout/IconLeafLabelList"/>
    <dgm:cxn modelId="{D4AFCF8F-8F96-479E-A8B2-7A9736DF10F6}" type="presParOf" srcId="{FCF8012B-EB7A-464C-B8D9-19E42329FE36}" destId="{3DDF44EA-1213-4EDC-8A61-41A6D7317813}" srcOrd="3" destOrd="0" presId="urn:microsoft.com/office/officeart/2018/5/layout/IconLeafLabelList"/>
    <dgm:cxn modelId="{37E4B175-26C5-4D0D-8913-B8A8E8C1A7FF}" type="presParOf" srcId="{FCF8012B-EB7A-464C-B8D9-19E42329FE36}" destId="{A526893A-3186-4159-A613-23551D097152}" srcOrd="4" destOrd="0" presId="urn:microsoft.com/office/officeart/2018/5/layout/IconLeafLabelList"/>
    <dgm:cxn modelId="{54367B05-7D14-477D-BC5E-EAB5657F9FC1}" type="presParOf" srcId="{A526893A-3186-4159-A613-23551D097152}" destId="{1FDC76F1-2A12-499B-A052-2BF375205DC8}" srcOrd="0" destOrd="0" presId="urn:microsoft.com/office/officeart/2018/5/layout/IconLeafLabelList"/>
    <dgm:cxn modelId="{A8C9AEBA-AD8E-41E8-B10F-64873F4D1E40}" type="presParOf" srcId="{A526893A-3186-4159-A613-23551D097152}" destId="{14F966E3-79AD-4D79-A9F6-4C206CD81EF2}" srcOrd="1" destOrd="0" presId="urn:microsoft.com/office/officeart/2018/5/layout/IconLeafLabelList"/>
    <dgm:cxn modelId="{CFB7EEA4-D7C5-4801-913E-77EC6093894F}" type="presParOf" srcId="{A526893A-3186-4159-A613-23551D097152}" destId="{57ADF148-5360-4D8B-8A7D-572367AECA81}" srcOrd="2" destOrd="0" presId="urn:microsoft.com/office/officeart/2018/5/layout/IconLeafLabelList"/>
    <dgm:cxn modelId="{29BDAD21-0718-4FF0-8FF4-AAA89D47795A}" type="presParOf" srcId="{A526893A-3186-4159-A613-23551D097152}" destId="{10236270-E10F-4009-89A6-1703EE4C6AB1}" srcOrd="3" destOrd="0" presId="urn:microsoft.com/office/officeart/2018/5/layout/IconLeafLabelList"/>
    <dgm:cxn modelId="{4E082E8C-1015-4539-9F99-C89C807108B0}" type="presParOf" srcId="{FCF8012B-EB7A-464C-B8D9-19E42329FE36}" destId="{052A9626-317A-4512-9E65-E3578AEB11A4}" srcOrd="5" destOrd="0" presId="urn:microsoft.com/office/officeart/2018/5/layout/IconLeafLabelList"/>
    <dgm:cxn modelId="{4DBD584F-FB8B-44FC-874B-6418E04620F2}" type="presParOf" srcId="{FCF8012B-EB7A-464C-B8D9-19E42329FE36}" destId="{0F911E95-73B7-4866-A8D9-91AC3444CC60}" srcOrd="6" destOrd="0" presId="urn:microsoft.com/office/officeart/2018/5/layout/IconLeafLabelList"/>
    <dgm:cxn modelId="{202EB6F4-35E7-40FC-9DC8-D100B3341344}" type="presParOf" srcId="{0F911E95-73B7-4866-A8D9-91AC3444CC60}" destId="{85F07643-39BA-442D-AA96-CE8150BC8E35}" srcOrd="0" destOrd="0" presId="urn:microsoft.com/office/officeart/2018/5/layout/IconLeafLabelList"/>
    <dgm:cxn modelId="{7977B5EC-A143-435C-99BD-2E1C29CA3BD8}" type="presParOf" srcId="{0F911E95-73B7-4866-A8D9-91AC3444CC60}" destId="{D7071DA3-9DF3-44F3-91BC-1B157B696D45}" srcOrd="1" destOrd="0" presId="urn:microsoft.com/office/officeart/2018/5/layout/IconLeafLabelList"/>
    <dgm:cxn modelId="{1F2BE99E-13C5-4009-BEF8-51CCE33108A7}" type="presParOf" srcId="{0F911E95-73B7-4866-A8D9-91AC3444CC60}" destId="{C7C437B4-E165-40DD-A937-73DDF85C6473}" srcOrd="2" destOrd="0" presId="urn:microsoft.com/office/officeart/2018/5/layout/IconLeafLabelList"/>
    <dgm:cxn modelId="{2CCA380C-FD44-4934-972E-66C876F36AD9}" type="presParOf" srcId="{0F911E95-73B7-4866-A8D9-91AC3444CC60}" destId="{114FC8B5-2BDE-4F8A-AED2-B2C221876442}" srcOrd="3" destOrd="0" presId="urn:microsoft.com/office/officeart/2018/5/layout/IconLeafLabelList"/>
    <dgm:cxn modelId="{ACF5818A-AE28-4398-909F-6AEDD59B6D28}" type="presParOf" srcId="{FCF8012B-EB7A-464C-B8D9-19E42329FE36}" destId="{6BFBC277-CBCF-4E50-BD0C-D115E0D10135}" srcOrd="7" destOrd="0" presId="urn:microsoft.com/office/officeart/2018/5/layout/IconLeafLabelList"/>
    <dgm:cxn modelId="{5BC847F2-AF09-4DA8-8025-A3737C05930A}" type="presParOf" srcId="{FCF8012B-EB7A-464C-B8D9-19E42329FE36}" destId="{24703F72-EC02-473A-B057-FF67806B8386}" srcOrd="8" destOrd="0" presId="urn:microsoft.com/office/officeart/2018/5/layout/IconLeafLabelList"/>
    <dgm:cxn modelId="{94DA0D09-58E5-47CC-9DF1-1018D12561C3}" type="presParOf" srcId="{24703F72-EC02-473A-B057-FF67806B8386}" destId="{917E4EEE-F4B1-47A3-8845-BAE3FA8736FD}" srcOrd="0" destOrd="0" presId="urn:microsoft.com/office/officeart/2018/5/layout/IconLeafLabelList"/>
    <dgm:cxn modelId="{F34369D3-D659-4A80-B790-FBD06B2CA3A1}" type="presParOf" srcId="{24703F72-EC02-473A-B057-FF67806B8386}" destId="{5DCC0D43-A32E-4D3C-ABFA-87375245EF6D}" srcOrd="1" destOrd="0" presId="urn:microsoft.com/office/officeart/2018/5/layout/IconLeafLabelList"/>
    <dgm:cxn modelId="{023E1FC4-793F-49D8-B3E6-CD3E2E7CC826}" type="presParOf" srcId="{24703F72-EC02-473A-B057-FF67806B8386}" destId="{960E89E8-C115-4B2F-B3F2-7D7245B39F83}" srcOrd="2" destOrd="0" presId="urn:microsoft.com/office/officeart/2018/5/layout/IconLeafLabelList"/>
    <dgm:cxn modelId="{8518C3DA-74D0-4630-830E-6ED6586275A1}" type="presParOf" srcId="{24703F72-EC02-473A-B057-FF67806B8386}" destId="{D655ECA1-80E0-4BA0-AEE3-1825E4F5495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0F95A-3670-4E56-BB2E-5B55EF96C90D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133B71-F030-4EF1-8FB8-5B88155E2464}">
      <dgm:prSet custT="1"/>
      <dgm:spPr>
        <a:solidFill>
          <a:srgbClr val="5DB88D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+mj-lt"/>
            </a:rPr>
            <a:t>Research</a:t>
          </a:r>
        </a:p>
      </dgm:t>
    </dgm:pt>
    <dgm:pt modelId="{ACF8F580-8AC4-480D-991B-F7CF4EED6409}" type="parTrans" cxnId="{89AFA36A-79E5-4AF9-AB8F-416645582E63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C5F20CD0-D730-419E-B59B-D2E43578ABC9}" type="sibTrans" cxnId="{89AFA36A-79E5-4AF9-AB8F-416645582E63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33741738-7956-4503-AC14-8BE5D761D60F}">
      <dgm:prSet custT="1"/>
      <dgm:spPr>
        <a:solidFill>
          <a:srgbClr val="5DB88D">
            <a:alpha val="54000"/>
          </a:srgb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+mj-lt"/>
            </a:rPr>
            <a:t>Use the parents/guardians’ section of the UCAS website at </a:t>
          </a:r>
          <a:r>
            <a:rPr lang="en-US" sz="2400" dirty="0">
              <a:latin typeface="+mj-lt"/>
              <a:hlinkClick xmlns:r="http://schemas.openxmlformats.org/officeDocument/2006/relationships" r:id="rId1"/>
            </a:rPr>
            <a:t>www.ucas.com/parents</a:t>
          </a:r>
          <a:r>
            <a:rPr lang="en-US" sz="2400" dirty="0">
              <a:latin typeface="+mj-lt"/>
            </a:rPr>
            <a:t> and </a:t>
          </a:r>
          <a:r>
            <a:rPr lang="en-US" sz="2400" dirty="0" err="1">
              <a:latin typeface="+mj-lt"/>
            </a:rPr>
            <a:t>unifrog</a:t>
          </a:r>
          <a:r>
            <a:rPr lang="en-US" sz="1400" dirty="0">
              <a:latin typeface="+mj-lt"/>
            </a:rPr>
            <a:t>.</a:t>
          </a:r>
        </a:p>
      </dgm:t>
    </dgm:pt>
    <dgm:pt modelId="{AD3EB840-7277-4C3F-9966-4D9FB47A5E29}" type="parTrans" cxnId="{ADCA6E19-AFAD-4ED0-9BB4-0CF8ABE5784D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C4E8E738-B35C-4A48-8E90-99C77F6C6198}" type="sibTrans" cxnId="{ADCA6E19-AFAD-4ED0-9BB4-0CF8ABE5784D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30125EDC-D3DF-4F4E-A7EA-D9BAA8EF1BFE}">
      <dgm:prSet custT="1"/>
      <dgm:spPr>
        <a:solidFill>
          <a:srgbClr val="FBC651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400">
              <a:latin typeface="+mj-lt"/>
            </a:rPr>
            <a:t>Sign up</a:t>
          </a:r>
        </a:p>
      </dgm:t>
    </dgm:pt>
    <dgm:pt modelId="{085EB479-FB33-4C2E-BE35-E3ACBB3A2C1E}" type="parTrans" cxnId="{E6030468-5D6E-4F78-AAA3-D3D4092C0E4B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250DF134-7819-4242-B3F8-C868D4C33FE1}" type="sibTrans" cxnId="{E6030468-5D6E-4F78-AAA3-D3D4092C0E4B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933EE9B0-B2FF-4A53-8895-DFD5B18EDAAF}">
      <dgm:prSet custT="1"/>
      <dgm:spPr>
        <a:solidFill>
          <a:srgbClr val="FBC651">
            <a:alpha val="54000"/>
          </a:srgb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+mj-lt"/>
            </a:rPr>
            <a:t>Sign up for updates from UCAS, and get everything you need to know about the application process direct to your inbox</a:t>
          </a:r>
          <a:r>
            <a:rPr lang="en-US" sz="1400" dirty="0">
              <a:latin typeface="+mj-lt"/>
            </a:rPr>
            <a:t>.</a:t>
          </a:r>
        </a:p>
      </dgm:t>
    </dgm:pt>
    <dgm:pt modelId="{59B500A7-A49E-41F1-BC47-16962A91D7FB}" type="parTrans" cxnId="{AD92482A-A3BE-42BA-AC52-523571DBDC86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288C7A47-0A06-43A6-9D45-4BF469AC5A6C}" type="sibTrans" cxnId="{AD92482A-A3BE-42BA-AC52-523571DBDC86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3632D8EF-FC73-4A4A-9BE7-3474283D6D5E}">
      <dgm:prSet custT="1"/>
      <dgm:spPr>
        <a:solidFill>
          <a:srgbClr val="FF6451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+mj-lt"/>
            </a:rPr>
            <a:t>Open days</a:t>
          </a:r>
        </a:p>
      </dgm:t>
    </dgm:pt>
    <dgm:pt modelId="{C9A0A2A9-4DBF-488E-AE09-3FD728EED472}" type="parTrans" cxnId="{F9E1459E-D97A-40D2-BA93-406B10AC34F2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E238D755-BDF7-4EDC-8DD7-D60E5EC09F7B}" type="sibTrans" cxnId="{F9E1459E-D97A-40D2-BA93-406B10AC34F2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9DA39B06-8F8D-43DB-BF54-7C7041FA65AB}">
      <dgm:prSet custT="1"/>
      <dgm:spPr>
        <a:solidFill>
          <a:srgbClr val="FF6451">
            <a:alpha val="54000"/>
          </a:srgbClr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2400" dirty="0">
              <a:latin typeface="+mj-lt"/>
            </a:rPr>
            <a:t>Attend virtual events and open days – you may have a different perspective</a:t>
          </a:r>
          <a:r>
            <a:rPr lang="en-US" sz="1400" dirty="0">
              <a:latin typeface="+mj-lt"/>
            </a:rPr>
            <a:t>.</a:t>
          </a:r>
        </a:p>
      </dgm:t>
    </dgm:pt>
    <dgm:pt modelId="{70F12D13-CFF2-4D00-8281-BB13C39774F8}" type="parTrans" cxnId="{5C5E24B0-FED3-4C9D-A3F3-6A6249BD3B01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A8D91352-FD90-449E-AB04-EF907EBA4853}" type="sibTrans" cxnId="{5C5E24B0-FED3-4C9D-A3F3-6A6249BD3B01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98950086-D1C7-498F-A5C4-249EE1564D0E}">
      <dgm:prSet custT="1"/>
      <dgm:spPr>
        <a:solidFill>
          <a:srgbClr val="836CD8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400">
              <a:latin typeface="+mj-lt"/>
            </a:rPr>
            <a:t>Be proactive</a:t>
          </a:r>
        </a:p>
      </dgm:t>
    </dgm:pt>
    <dgm:pt modelId="{D3328F37-5632-468E-A2C3-FC93B9A336CE}" type="parTrans" cxnId="{93A331AC-ED0B-46F3-8702-0F307A8B3C5F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D8177D30-B583-425E-8C8E-26382A78DFE6}" type="sibTrans" cxnId="{93A331AC-ED0B-46F3-8702-0F307A8B3C5F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A9333EDB-C59F-4C10-BF92-43A76D8F9A4A}">
      <dgm:prSet custT="1"/>
      <dgm:spPr>
        <a:solidFill>
          <a:srgbClr val="836CD8">
            <a:alpha val="54000"/>
          </a:srgb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+mj-lt"/>
            </a:rPr>
            <a:t>Make sure they read everything carefully that is sent to them and don’t book family holidays at key times!</a:t>
          </a:r>
        </a:p>
      </dgm:t>
    </dgm:pt>
    <dgm:pt modelId="{EB050844-6730-4464-8898-09BDB2A239BF}" type="parTrans" cxnId="{2C1E6C9F-8026-43DA-ADFD-74FFF779A28B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2BE091CF-4911-4F1A-942E-85A86C3CE303}" type="sibTrans" cxnId="{2C1E6C9F-8026-43DA-ADFD-74FFF779A28B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07693C17-4FE6-42E9-B51D-9BEB2528615E}" type="pres">
      <dgm:prSet presAssocID="{F960F95A-3670-4E56-BB2E-5B55EF96C90D}" presName="Name0" presStyleCnt="0">
        <dgm:presLayoutVars>
          <dgm:dir/>
          <dgm:animLvl val="lvl"/>
          <dgm:resizeHandles val="exact"/>
        </dgm:presLayoutVars>
      </dgm:prSet>
      <dgm:spPr/>
    </dgm:pt>
    <dgm:pt modelId="{1B6A153B-E08D-45BD-8B14-7459A551DF74}" type="pres">
      <dgm:prSet presAssocID="{98950086-D1C7-498F-A5C4-249EE1564D0E}" presName="boxAndChildren" presStyleCnt="0"/>
      <dgm:spPr/>
    </dgm:pt>
    <dgm:pt modelId="{5B584A26-7F0E-4B47-9C1C-743AA0F47B29}" type="pres">
      <dgm:prSet presAssocID="{98950086-D1C7-498F-A5C4-249EE1564D0E}" presName="parentTextBox" presStyleLbl="alignNode1" presStyleIdx="0" presStyleCnt="4"/>
      <dgm:spPr/>
    </dgm:pt>
    <dgm:pt modelId="{9FC6F4E6-ED12-4790-B733-8CFF38A2F8E5}" type="pres">
      <dgm:prSet presAssocID="{98950086-D1C7-498F-A5C4-249EE1564D0E}" presName="descendantBox" presStyleLbl="bgAccFollowNode1" presStyleIdx="0" presStyleCnt="4"/>
      <dgm:spPr/>
    </dgm:pt>
    <dgm:pt modelId="{803C29BB-F9BB-4A60-ADCE-B09F4F132CE4}" type="pres">
      <dgm:prSet presAssocID="{E238D755-BDF7-4EDC-8DD7-D60E5EC09F7B}" presName="sp" presStyleCnt="0"/>
      <dgm:spPr/>
    </dgm:pt>
    <dgm:pt modelId="{A64DCE2E-BC6F-44B1-B004-7337B6D4421E}" type="pres">
      <dgm:prSet presAssocID="{3632D8EF-FC73-4A4A-9BE7-3474283D6D5E}" presName="arrowAndChildren" presStyleCnt="0"/>
      <dgm:spPr/>
    </dgm:pt>
    <dgm:pt modelId="{23417FFF-EBBF-4B39-82C5-14B0024AA43F}" type="pres">
      <dgm:prSet presAssocID="{3632D8EF-FC73-4A4A-9BE7-3474283D6D5E}" presName="parentTextArrow" presStyleLbl="node1" presStyleIdx="0" presStyleCnt="0"/>
      <dgm:spPr/>
    </dgm:pt>
    <dgm:pt modelId="{10BBADAB-F65A-4239-91EC-274C7A935BF2}" type="pres">
      <dgm:prSet presAssocID="{3632D8EF-FC73-4A4A-9BE7-3474283D6D5E}" presName="arrow" presStyleLbl="alignNode1" presStyleIdx="1" presStyleCnt="4"/>
      <dgm:spPr/>
    </dgm:pt>
    <dgm:pt modelId="{E41F4342-9FFE-47FE-BEE8-D529769CFD0B}" type="pres">
      <dgm:prSet presAssocID="{3632D8EF-FC73-4A4A-9BE7-3474283D6D5E}" presName="descendantArrow" presStyleLbl="bgAccFollowNode1" presStyleIdx="1" presStyleCnt="4"/>
      <dgm:spPr/>
    </dgm:pt>
    <dgm:pt modelId="{ED661A36-E9A4-49E6-93F7-21B715D738E8}" type="pres">
      <dgm:prSet presAssocID="{250DF134-7819-4242-B3F8-C868D4C33FE1}" presName="sp" presStyleCnt="0"/>
      <dgm:spPr/>
    </dgm:pt>
    <dgm:pt modelId="{1D4FEF1D-9ED6-4D26-94AF-894EC5D47476}" type="pres">
      <dgm:prSet presAssocID="{30125EDC-D3DF-4F4E-A7EA-D9BAA8EF1BFE}" presName="arrowAndChildren" presStyleCnt="0"/>
      <dgm:spPr/>
    </dgm:pt>
    <dgm:pt modelId="{4B912E9D-6B93-4B9A-828D-AEE2C9E8C2B1}" type="pres">
      <dgm:prSet presAssocID="{30125EDC-D3DF-4F4E-A7EA-D9BAA8EF1BFE}" presName="parentTextArrow" presStyleLbl="node1" presStyleIdx="0" presStyleCnt="0"/>
      <dgm:spPr/>
    </dgm:pt>
    <dgm:pt modelId="{7EC65C04-1863-417B-AB94-0725177F04A4}" type="pres">
      <dgm:prSet presAssocID="{30125EDC-D3DF-4F4E-A7EA-D9BAA8EF1BFE}" presName="arrow" presStyleLbl="alignNode1" presStyleIdx="2" presStyleCnt="4"/>
      <dgm:spPr/>
    </dgm:pt>
    <dgm:pt modelId="{30BE029A-8C4B-4640-9BBB-08FE9ECE8AD2}" type="pres">
      <dgm:prSet presAssocID="{30125EDC-D3DF-4F4E-A7EA-D9BAA8EF1BFE}" presName="descendantArrow" presStyleLbl="bgAccFollowNode1" presStyleIdx="2" presStyleCnt="4"/>
      <dgm:spPr/>
    </dgm:pt>
    <dgm:pt modelId="{8C9C5D48-A2DB-4C97-9439-118C51E6CA43}" type="pres">
      <dgm:prSet presAssocID="{C5F20CD0-D730-419E-B59B-D2E43578ABC9}" presName="sp" presStyleCnt="0"/>
      <dgm:spPr/>
    </dgm:pt>
    <dgm:pt modelId="{EDA03E52-0C8C-4FAB-9EC5-32A20B76BE95}" type="pres">
      <dgm:prSet presAssocID="{F7133B71-F030-4EF1-8FB8-5B88155E2464}" presName="arrowAndChildren" presStyleCnt="0"/>
      <dgm:spPr/>
    </dgm:pt>
    <dgm:pt modelId="{02C45550-1BCD-418B-A98C-FEEC88706FFC}" type="pres">
      <dgm:prSet presAssocID="{F7133B71-F030-4EF1-8FB8-5B88155E2464}" presName="parentTextArrow" presStyleLbl="node1" presStyleIdx="0" presStyleCnt="0"/>
      <dgm:spPr/>
    </dgm:pt>
    <dgm:pt modelId="{85A4FDBA-388D-451A-AC69-E5F11176299A}" type="pres">
      <dgm:prSet presAssocID="{F7133B71-F030-4EF1-8FB8-5B88155E2464}" presName="arrow" presStyleLbl="alignNode1" presStyleIdx="3" presStyleCnt="4"/>
      <dgm:spPr/>
    </dgm:pt>
    <dgm:pt modelId="{52E280DE-3718-4C98-9385-CEF1A59AB3BA}" type="pres">
      <dgm:prSet presAssocID="{F7133B71-F030-4EF1-8FB8-5B88155E2464}" presName="descendantArrow" presStyleLbl="bgAccFollowNode1" presStyleIdx="3" presStyleCnt="4"/>
      <dgm:spPr/>
    </dgm:pt>
  </dgm:ptLst>
  <dgm:cxnLst>
    <dgm:cxn modelId="{52223E00-05BC-4CFB-84C4-53A61A020B81}" type="presOf" srcId="{933EE9B0-B2FF-4A53-8895-DFD5B18EDAAF}" destId="{30BE029A-8C4B-4640-9BBB-08FE9ECE8AD2}" srcOrd="0" destOrd="0" presId="urn:microsoft.com/office/officeart/2016/7/layout/VerticalDownArrowProcess"/>
    <dgm:cxn modelId="{66FB6611-6FFF-404B-BF83-6560068EA5EF}" type="presOf" srcId="{F7133B71-F030-4EF1-8FB8-5B88155E2464}" destId="{02C45550-1BCD-418B-A98C-FEEC88706FFC}" srcOrd="0" destOrd="0" presId="urn:microsoft.com/office/officeart/2016/7/layout/VerticalDownArrowProcess"/>
    <dgm:cxn modelId="{ADCA6E19-AFAD-4ED0-9BB4-0CF8ABE5784D}" srcId="{F7133B71-F030-4EF1-8FB8-5B88155E2464}" destId="{33741738-7956-4503-AC14-8BE5D761D60F}" srcOrd="0" destOrd="0" parTransId="{AD3EB840-7277-4C3F-9966-4D9FB47A5E29}" sibTransId="{C4E8E738-B35C-4A48-8E90-99C77F6C6198}"/>
    <dgm:cxn modelId="{AD92482A-A3BE-42BA-AC52-523571DBDC86}" srcId="{30125EDC-D3DF-4F4E-A7EA-D9BAA8EF1BFE}" destId="{933EE9B0-B2FF-4A53-8895-DFD5B18EDAAF}" srcOrd="0" destOrd="0" parTransId="{59B500A7-A49E-41F1-BC47-16962A91D7FB}" sibTransId="{288C7A47-0A06-43A6-9D45-4BF469AC5A6C}"/>
    <dgm:cxn modelId="{B0080C64-2928-4911-B206-4519480C7097}" type="presOf" srcId="{3632D8EF-FC73-4A4A-9BE7-3474283D6D5E}" destId="{10BBADAB-F65A-4239-91EC-274C7A935BF2}" srcOrd="1" destOrd="0" presId="urn:microsoft.com/office/officeart/2016/7/layout/VerticalDownArrowProcess"/>
    <dgm:cxn modelId="{A870C164-B931-42D4-BDC6-5EE165FB76C9}" type="presOf" srcId="{F7133B71-F030-4EF1-8FB8-5B88155E2464}" destId="{85A4FDBA-388D-451A-AC69-E5F11176299A}" srcOrd="1" destOrd="0" presId="urn:microsoft.com/office/officeart/2016/7/layout/VerticalDownArrowProcess"/>
    <dgm:cxn modelId="{E6030468-5D6E-4F78-AAA3-D3D4092C0E4B}" srcId="{F960F95A-3670-4E56-BB2E-5B55EF96C90D}" destId="{30125EDC-D3DF-4F4E-A7EA-D9BAA8EF1BFE}" srcOrd="1" destOrd="0" parTransId="{085EB479-FB33-4C2E-BE35-E3ACBB3A2C1E}" sibTransId="{250DF134-7819-4242-B3F8-C868D4C33FE1}"/>
    <dgm:cxn modelId="{89AFA36A-79E5-4AF9-AB8F-416645582E63}" srcId="{F960F95A-3670-4E56-BB2E-5B55EF96C90D}" destId="{F7133B71-F030-4EF1-8FB8-5B88155E2464}" srcOrd="0" destOrd="0" parTransId="{ACF8F580-8AC4-480D-991B-F7CF4EED6409}" sibTransId="{C5F20CD0-D730-419E-B59B-D2E43578ABC9}"/>
    <dgm:cxn modelId="{6AD6F551-C009-45EB-A100-862C79FB4D69}" type="presOf" srcId="{98950086-D1C7-498F-A5C4-249EE1564D0E}" destId="{5B584A26-7F0E-4B47-9C1C-743AA0F47B29}" srcOrd="0" destOrd="0" presId="urn:microsoft.com/office/officeart/2016/7/layout/VerticalDownArrowProcess"/>
    <dgm:cxn modelId="{F1814093-DE36-4A91-AB4B-A4166F927228}" type="presOf" srcId="{30125EDC-D3DF-4F4E-A7EA-D9BAA8EF1BFE}" destId="{4B912E9D-6B93-4B9A-828D-AEE2C9E8C2B1}" srcOrd="0" destOrd="0" presId="urn:microsoft.com/office/officeart/2016/7/layout/VerticalDownArrowProcess"/>
    <dgm:cxn modelId="{44BE8F9C-6B89-499D-BBE5-0D2A13632CFF}" type="presOf" srcId="{F960F95A-3670-4E56-BB2E-5B55EF96C90D}" destId="{07693C17-4FE6-42E9-B51D-9BEB2528615E}" srcOrd="0" destOrd="0" presId="urn:microsoft.com/office/officeart/2016/7/layout/VerticalDownArrowProcess"/>
    <dgm:cxn modelId="{2E57AD9D-2C73-43CC-927B-5CC612538A2D}" type="presOf" srcId="{9DA39B06-8F8D-43DB-BF54-7C7041FA65AB}" destId="{E41F4342-9FFE-47FE-BEE8-D529769CFD0B}" srcOrd="0" destOrd="0" presId="urn:microsoft.com/office/officeart/2016/7/layout/VerticalDownArrowProcess"/>
    <dgm:cxn modelId="{F9E1459E-D97A-40D2-BA93-406B10AC34F2}" srcId="{F960F95A-3670-4E56-BB2E-5B55EF96C90D}" destId="{3632D8EF-FC73-4A4A-9BE7-3474283D6D5E}" srcOrd="2" destOrd="0" parTransId="{C9A0A2A9-4DBF-488E-AE09-3FD728EED472}" sibTransId="{E238D755-BDF7-4EDC-8DD7-D60E5EC09F7B}"/>
    <dgm:cxn modelId="{2C1E6C9F-8026-43DA-ADFD-74FFF779A28B}" srcId="{98950086-D1C7-498F-A5C4-249EE1564D0E}" destId="{A9333EDB-C59F-4C10-BF92-43A76D8F9A4A}" srcOrd="0" destOrd="0" parTransId="{EB050844-6730-4464-8898-09BDB2A239BF}" sibTransId="{2BE091CF-4911-4F1A-942E-85A86C3CE303}"/>
    <dgm:cxn modelId="{5FFBD49F-E152-46ED-8F1C-BD276811522E}" type="presOf" srcId="{A9333EDB-C59F-4C10-BF92-43A76D8F9A4A}" destId="{9FC6F4E6-ED12-4790-B733-8CFF38A2F8E5}" srcOrd="0" destOrd="0" presId="urn:microsoft.com/office/officeart/2016/7/layout/VerticalDownArrowProcess"/>
    <dgm:cxn modelId="{CE80E4A1-AA69-469F-B992-7E641D36ACB7}" type="presOf" srcId="{33741738-7956-4503-AC14-8BE5D761D60F}" destId="{52E280DE-3718-4C98-9385-CEF1A59AB3BA}" srcOrd="0" destOrd="0" presId="urn:microsoft.com/office/officeart/2016/7/layout/VerticalDownArrowProcess"/>
    <dgm:cxn modelId="{2C0B40A7-0B96-470B-97A4-A69B2A95AC23}" type="presOf" srcId="{30125EDC-D3DF-4F4E-A7EA-D9BAA8EF1BFE}" destId="{7EC65C04-1863-417B-AB94-0725177F04A4}" srcOrd="1" destOrd="0" presId="urn:microsoft.com/office/officeart/2016/7/layout/VerticalDownArrowProcess"/>
    <dgm:cxn modelId="{93A331AC-ED0B-46F3-8702-0F307A8B3C5F}" srcId="{F960F95A-3670-4E56-BB2E-5B55EF96C90D}" destId="{98950086-D1C7-498F-A5C4-249EE1564D0E}" srcOrd="3" destOrd="0" parTransId="{D3328F37-5632-468E-A2C3-FC93B9A336CE}" sibTransId="{D8177D30-B583-425E-8C8E-26382A78DFE6}"/>
    <dgm:cxn modelId="{5C5E24B0-FED3-4C9D-A3F3-6A6249BD3B01}" srcId="{3632D8EF-FC73-4A4A-9BE7-3474283D6D5E}" destId="{9DA39B06-8F8D-43DB-BF54-7C7041FA65AB}" srcOrd="0" destOrd="0" parTransId="{70F12D13-CFF2-4D00-8281-BB13C39774F8}" sibTransId="{A8D91352-FD90-449E-AB04-EF907EBA4853}"/>
    <dgm:cxn modelId="{6D5DDBFD-B44B-4AD0-9D88-94CCCB2232CB}" type="presOf" srcId="{3632D8EF-FC73-4A4A-9BE7-3474283D6D5E}" destId="{23417FFF-EBBF-4B39-82C5-14B0024AA43F}" srcOrd="0" destOrd="0" presId="urn:microsoft.com/office/officeart/2016/7/layout/VerticalDownArrowProcess"/>
    <dgm:cxn modelId="{86F5550A-C02A-4619-8210-1239B7844EE0}" type="presParOf" srcId="{07693C17-4FE6-42E9-B51D-9BEB2528615E}" destId="{1B6A153B-E08D-45BD-8B14-7459A551DF74}" srcOrd="0" destOrd="0" presId="urn:microsoft.com/office/officeart/2016/7/layout/VerticalDownArrowProcess"/>
    <dgm:cxn modelId="{E0446EE7-5B57-4A05-95E6-53EC2B9A7F18}" type="presParOf" srcId="{1B6A153B-E08D-45BD-8B14-7459A551DF74}" destId="{5B584A26-7F0E-4B47-9C1C-743AA0F47B29}" srcOrd="0" destOrd="0" presId="urn:microsoft.com/office/officeart/2016/7/layout/VerticalDownArrowProcess"/>
    <dgm:cxn modelId="{7568604E-8AE6-4C5E-8E09-813A57F90AF0}" type="presParOf" srcId="{1B6A153B-E08D-45BD-8B14-7459A551DF74}" destId="{9FC6F4E6-ED12-4790-B733-8CFF38A2F8E5}" srcOrd="1" destOrd="0" presId="urn:microsoft.com/office/officeart/2016/7/layout/VerticalDownArrowProcess"/>
    <dgm:cxn modelId="{4F26A7DA-BFB3-48EB-88A3-6A170D38E8C0}" type="presParOf" srcId="{07693C17-4FE6-42E9-B51D-9BEB2528615E}" destId="{803C29BB-F9BB-4A60-ADCE-B09F4F132CE4}" srcOrd="1" destOrd="0" presId="urn:microsoft.com/office/officeart/2016/7/layout/VerticalDownArrowProcess"/>
    <dgm:cxn modelId="{176C7CE2-B647-4294-A997-190F725A95BD}" type="presParOf" srcId="{07693C17-4FE6-42E9-B51D-9BEB2528615E}" destId="{A64DCE2E-BC6F-44B1-B004-7337B6D4421E}" srcOrd="2" destOrd="0" presId="urn:microsoft.com/office/officeart/2016/7/layout/VerticalDownArrowProcess"/>
    <dgm:cxn modelId="{BC12F3DC-D737-40B2-964B-F66FDC905B7F}" type="presParOf" srcId="{A64DCE2E-BC6F-44B1-B004-7337B6D4421E}" destId="{23417FFF-EBBF-4B39-82C5-14B0024AA43F}" srcOrd="0" destOrd="0" presId="urn:microsoft.com/office/officeart/2016/7/layout/VerticalDownArrowProcess"/>
    <dgm:cxn modelId="{C6375038-7932-42FA-865D-CDB74160B076}" type="presParOf" srcId="{A64DCE2E-BC6F-44B1-B004-7337B6D4421E}" destId="{10BBADAB-F65A-4239-91EC-274C7A935BF2}" srcOrd="1" destOrd="0" presId="urn:microsoft.com/office/officeart/2016/7/layout/VerticalDownArrowProcess"/>
    <dgm:cxn modelId="{CD100120-4F97-46B2-AB70-61A01327679F}" type="presParOf" srcId="{A64DCE2E-BC6F-44B1-B004-7337B6D4421E}" destId="{E41F4342-9FFE-47FE-BEE8-D529769CFD0B}" srcOrd="2" destOrd="0" presId="urn:microsoft.com/office/officeart/2016/7/layout/VerticalDownArrowProcess"/>
    <dgm:cxn modelId="{B5FB062E-5359-483A-80A4-F0B4F947E4E6}" type="presParOf" srcId="{07693C17-4FE6-42E9-B51D-9BEB2528615E}" destId="{ED661A36-E9A4-49E6-93F7-21B715D738E8}" srcOrd="3" destOrd="0" presId="urn:microsoft.com/office/officeart/2016/7/layout/VerticalDownArrowProcess"/>
    <dgm:cxn modelId="{33B03DB9-60CC-4A68-A69C-C1BEB8F14678}" type="presParOf" srcId="{07693C17-4FE6-42E9-B51D-9BEB2528615E}" destId="{1D4FEF1D-9ED6-4D26-94AF-894EC5D47476}" srcOrd="4" destOrd="0" presId="urn:microsoft.com/office/officeart/2016/7/layout/VerticalDownArrowProcess"/>
    <dgm:cxn modelId="{F4E45960-969B-484A-BCAE-B20160681492}" type="presParOf" srcId="{1D4FEF1D-9ED6-4D26-94AF-894EC5D47476}" destId="{4B912E9D-6B93-4B9A-828D-AEE2C9E8C2B1}" srcOrd="0" destOrd="0" presId="urn:microsoft.com/office/officeart/2016/7/layout/VerticalDownArrowProcess"/>
    <dgm:cxn modelId="{820AB8F4-7AF6-450A-B247-2E6E56B862A1}" type="presParOf" srcId="{1D4FEF1D-9ED6-4D26-94AF-894EC5D47476}" destId="{7EC65C04-1863-417B-AB94-0725177F04A4}" srcOrd="1" destOrd="0" presId="urn:microsoft.com/office/officeart/2016/7/layout/VerticalDownArrowProcess"/>
    <dgm:cxn modelId="{3A88B705-1378-4E2D-A4C7-1A10367BC4C9}" type="presParOf" srcId="{1D4FEF1D-9ED6-4D26-94AF-894EC5D47476}" destId="{30BE029A-8C4B-4640-9BBB-08FE9ECE8AD2}" srcOrd="2" destOrd="0" presId="urn:microsoft.com/office/officeart/2016/7/layout/VerticalDownArrowProcess"/>
    <dgm:cxn modelId="{E4995306-EAB5-481A-9ADD-CA5756AFEDD4}" type="presParOf" srcId="{07693C17-4FE6-42E9-B51D-9BEB2528615E}" destId="{8C9C5D48-A2DB-4C97-9439-118C51E6CA43}" srcOrd="5" destOrd="0" presId="urn:microsoft.com/office/officeart/2016/7/layout/VerticalDownArrowProcess"/>
    <dgm:cxn modelId="{2324784A-0A1C-4705-B86E-7F1D9CF73D70}" type="presParOf" srcId="{07693C17-4FE6-42E9-B51D-9BEB2528615E}" destId="{EDA03E52-0C8C-4FAB-9EC5-32A20B76BE95}" srcOrd="6" destOrd="0" presId="urn:microsoft.com/office/officeart/2016/7/layout/VerticalDownArrowProcess"/>
    <dgm:cxn modelId="{D6ED9D0E-EEF0-4828-A834-4F858B48CE74}" type="presParOf" srcId="{EDA03E52-0C8C-4FAB-9EC5-32A20B76BE95}" destId="{02C45550-1BCD-418B-A98C-FEEC88706FFC}" srcOrd="0" destOrd="0" presId="urn:microsoft.com/office/officeart/2016/7/layout/VerticalDownArrowProcess"/>
    <dgm:cxn modelId="{52FF0556-CEDA-4DD1-9C97-287AFFFC067E}" type="presParOf" srcId="{EDA03E52-0C8C-4FAB-9EC5-32A20B76BE95}" destId="{85A4FDBA-388D-451A-AC69-E5F11176299A}" srcOrd="1" destOrd="0" presId="urn:microsoft.com/office/officeart/2016/7/layout/VerticalDownArrowProcess"/>
    <dgm:cxn modelId="{3D454098-8CDA-45BC-BD9A-44B76430F2CB}" type="presParOf" srcId="{EDA03E52-0C8C-4FAB-9EC5-32A20B76BE95}" destId="{52E280DE-3718-4C98-9385-CEF1A59AB3B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F0E0B-3389-4F1F-B6F3-CC8D315FD19C}">
      <dsp:nvSpPr>
        <dsp:cNvPr id="0" name=""/>
        <dsp:cNvSpPr/>
      </dsp:nvSpPr>
      <dsp:spPr>
        <a:xfrm>
          <a:off x="773852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D5F33-D052-4F2A-B07F-E72982AD8215}">
      <dsp:nvSpPr>
        <dsp:cNvPr id="0" name=""/>
        <dsp:cNvSpPr/>
      </dsp:nvSpPr>
      <dsp:spPr>
        <a:xfrm>
          <a:off x="1007852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C52252-5492-4D6A-8A72-0472BF3E030B}">
      <dsp:nvSpPr>
        <dsp:cNvPr id="0" name=""/>
        <dsp:cNvSpPr/>
      </dsp:nvSpPr>
      <dsp:spPr>
        <a:xfrm>
          <a:off x="422852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0" kern="1200" cap="none" dirty="0">
              <a:solidFill>
                <a:schemeClr val="tx1"/>
              </a:solidFill>
              <a:latin typeface="+mj-lt"/>
            </a:rPr>
            <a:t>Higher education</a:t>
          </a:r>
          <a:endParaRPr lang="en-GB" sz="1800" b="0" i="0" u="none" strike="noStrike" kern="1200" cap="none" baseline="0" noProof="0" dirty="0">
            <a:solidFill>
              <a:schemeClr val="tx1"/>
            </a:solidFill>
            <a:latin typeface="+mj-lt"/>
            <a:cs typeface="Calibri Light"/>
          </a:endParaRPr>
        </a:p>
      </dsp:txBody>
      <dsp:txXfrm>
        <a:off x="422852" y="2535669"/>
        <a:ext cx="1800000" cy="720000"/>
      </dsp:txXfrm>
    </dsp:sp>
    <dsp:sp modelId="{F3D85CDB-6AD6-46B0-B8D7-B411D11E4636}">
      <dsp:nvSpPr>
        <dsp:cNvPr id="0" name=""/>
        <dsp:cNvSpPr/>
      </dsp:nvSpPr>
      <dsp:spPr>
        <a:xfrm>
          <a:off x="2969357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A9534-BC25-4B3F-B9BC-AA164445A2C5}">
      <dsp:nvSpPr>
        <dsp:cNvPr id="0" name=""/>
        <dsp:cNvSpPr/>
      </dsp:nvSpPr>
      <dsp:spPr>
        <a:xfrm>
          <a:off x="3203357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58AFDC-0778-4BDB-A08D-62A10077DD53}">
      <dsp:nvSpPr>
        <dsp:cNvPr id="0" name=""/>
        <dsp:cNvSpPr/>
      </dsp:nvSpPr>
      <dsp:spPr>
        <a:xfrm>
          <a:off x="2537852" y="2535669"/>
          <a:ext cx="196101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778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50" b="0" kern="1200" cap="none" dirty="0">
              <a:solidFill>
                <a:schemeClr val="tx1"/>
              </a:solidFill>
              <a:latin typeface="+mj-lt"/>
            </a:rPr>
            <a:t>Apprenticeships</a:t>
          </a:r>
          <a:r>
            <a:rPr lang="en-GB" sz="1800" b="0" kern="1200" cap="none" dirty="0">
              <a:solidFill>
                <a:schemeClr val="tx1"/>
              </a:solidFill>
              <a:latin typeface="+mj-lt"/>
            </a:rPr>
            <a:t>/ traineeships</a:t>
          </a:r>
        </a:p>
      </dsp:txBody>
      <dsp:txXfrm>
        <a:off x="2537852" y="2535669"/>
        <a:ext cx="1961010" cy="720000"/>
      </dsp:txXfrm>
    </dsp:sp>
    <dsp:sp modelId="{1FDC76F1-2A12-499B-A052-2BF375205DC8}">
      <dsp:nvSpPr>
        <dsp:cNvPr id="0" name=""/>
        <dsp:cNvSpPr/>
      </dsp:nvSpPr>
      <dsp:spPr>
        <a:xfrm>
          <a:off x="5164862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F966E3-79AD-4D79-A9F6-4C206CD81EF2}">
      <dsp:nvSpPr>
        <dsp:cNvPr id="0" name=""/>
        <dsp:cNvSpPr/>
      </dsp:nvSpPr>
      <dsp:spPr>
        <a:xfrm rot="2189517">
          <a:off x="5398862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236270-E10F-4009-89A6-1703EE4C6AB1}">
      <dsp:nvSpPr>
        <dsp:cNvPr id="0" name=""/>
        <dsp:cNvSpPr/>
      </dsp:nvSpPr>
      <dsp:spPr>
        <a:xfrm>
          <a:off x="4813862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0" kern="1200" cap="none" dirty="0">
              <a:solidFill>
                <a:schemeClr val="tx1"/>
              </a:solidFill>
              <a:latin typeface="+mj-lt"/>
            </a:rPr>
            <a:t>Studying abroad</a:t>
          </a:r>
        </a:p>
      </dsp:txBody>
      <dsp:txXfrm>
        <a:off x="4813862" y="2535669"/>
        <a:ext cx="1800000" cy="720000"/>
      </dsp:txXfrm>
    </dsp:sp>
    <dsp:sp modelId="{85F07643-39BA-442D-AA96-CE8150BC8E35}">
      <dsp:nvSpPr>
        <dsp:cNvPr id="0" name=""/>
        <dsp:cNvSpPr/>
      </dsp:nvSpPr>
      <dsp:spPr>
        <a:xfrm>
          <a:off x="7279862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071DA3-9DF3-44F3-91BC-1B157B696D45}">
      <dsp:nvSpPr>
        <dsp:cNvPr id="0" name=""/>
        <dsp:cNvSpPr/>
      </dsp:nvSpPr>
      <dsp:spPr>
        <a:xfrm>
          <a:off x="7513862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4FC8B5-2BDE-4F8A-AED2-B2C221876442}">
      <dsp:nvSpPr>
        <dsp:cNvPr id="0" name=""/>
        <dsp:cNvSpPr/>
      </dsp:nvSpPr>
      <dsp:spPr>
        <a:xfrm>
          <a:off x="6928862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0" kern="1200" cap="none" dirty="0">
              <a:solidFill>
                <a:schemeClr val="tx1"/>
              </a:solidFill>
              <a:latin typeface="+mj-lt"/>
            </a:rPr>
            <a:t>Gap year</a:t>
          </a:r>
          <a:endParaRPr lang="en-GB" sz="1800" b="0" kern="1200" dirty="0">
            <a:solidFill>
              <a:schemeClr val="tx1"/>
            </a:solidFill>
            <a:latin typeface="+mj-lt"/>
          </a:endParaRPr>
        </a:p>
      </dsp:txBody>
      <dsp:txXfrm>
        <a:off x="6928862" y="2535669"/>
        <a:ext cx="1800000" cy="720000"/>
      </dsp:txXfrm>
    </dsp:sp>
    <dsp:sp modelId="{917E4EEE-F4B1-47A3-8845-BAE3FA8736FD}">
      <dsp:nvSpPr>
        <dsp:cNvPr id="0" name=""/>
        <dsp:cNvSpPr/>
      </dsp:nvSpPr>
      <dsp:spPr>
        <a:xfrm>
          <a:off x="9394862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CC0D43-A32E-4D3C-ABFA-87375245EF6D}">
      <dsp:nvSpPr>
        <dsp:cNvPr id="0" name=""/>
        <dsp:cNvSpPr/>
      </dsp:nvSpPr>
      <dsp:spPr>
        <a:xfrm>
          <a:off x="9628862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55ECA1-80E0-4BA0-AEE3-1825E4F54959}">
      <dsp:nvSpPr>
        <dsp:cNvPr id="0" name=""/>
        <dsp:cNvSpPr/>
      </dsp:nvSpPr>
      <dsp:spPr>
        <a:xfrm>
          <a:off x="9043862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0" kern="1200" cap="none" dirty="0">
              <a:solidFill>
                <a:schemeClr val="tx1"/>
              </a:solidFill>
              <a:latin typeface="+mj-lt"/>
            </a:rPr>
            <a:t>Getting a job</a:t>
          </a:r>
          <a:endParaRPr lang="en-GB" sz="1800" b="0" kern="1200" dirty="0">
            <a:solidFill>
              <a:schemeClr val="tx1"/>
            </a:solidFill>
            <a:latin typeface="+mj-lt"/>
          </a:endParaRPr>
        </a:p>
      </dsp:txBody>
      <dsp:txXfrm>
        <a:off x="9043862" y="2535669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84A26-7F0E-4B47-9C1C-743AA0F47B29}">
      <dsp:nvSpPr>
        <dsp:cNvPr id="0" name=""/>
        <dsp:cNvSpPr/>
      </dsp:nvSpPr>
      <dsp:spPr>
        <a:xfrm>
          <a:off x="0" y="3525133"/>
          <a:ext cx="2856829" cy="771213"/>
        </a:xfrm>
        <a:prstGeom prst="rect">
          <a:avLst/>
        </a:prstGeom>
        <a:solidFill>
          <a:srgbClr val="836C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178" tIns="99568" rIns="20317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+mj-lt"/>
            </a:rPr>
            <a:t>Be proactive</a:t>
          </a:r>
        </a:p>
      </dsp:txBody>
      <dsp:txXfrm>
        <a:off x="0" y="3525133"/>
        <a:ext cx="2856829" cy="771213"/>
      </dsp:txXfrm>
    </dsp:sp>
    <dsp:sp modelId="{9FC6F4E6-ED12-4790-B733-8CFF38A2F8E5}">
      <dsp:nvSpPr>
        <dsp:cNvPr id="0" name=""/>
        <dsp:cNvSpPr/>
      </dsp:nvSpPr>
      <dsp:spPr>
        <a:xfrm>
          <a:off x="2856829" y="3525133"/>
          <a:ext cx="8570489" cy="771213"/>
        </a:xfrm>
        <a:prstGeom prst="rect">
          <a:avLst/>
        </a:prstGeom>
        <a:solidFill>
          <a:srgbClr val="836CD8">
            <a:alpha val="54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850" tIns="304800" rIns="173850" bIns="3048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Make sure they read everything carefully that is sent to them and don’t book family holidays at key times!</a:t>
          </a:r>
        </a:p>
      </dsp:txBody>
      <dsp:txXfrm>
        <a:off x="2856829" y="3525133"/>
        <a:ext cx="8570489" cy="771213"/>
      </dsp:txXfrm>
    </dsp:sp>
    <dsp:sp modelId="{10BBADAB-F65A-4239-91EC-274C7A935BF2}">
      <dsp:nvSpPr>
        <dsp:cNvPr id="0" name=""/>
        <dsp:cNvSpPr/>
      </dsp:nvSpPr>
      <dsp:spPr>
        <a:xfrm rot="10800000">
          <a:off x="0" y="2350576"/>
          <a:ext cx="2856829" cy="118612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FF645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178" tIns="99568" rIns="20317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Open days</a:t>
          </a:r>
        </a:p>
      </dsp:txBody>
      <dsp:txXfrm rot="-10800000">
        <a:off x="0" y="2350576"/>
        <a:ext cx="2856829" cy="770981"/>
      </dsp:txXfrm>
    </dsp:sp>
    <dsp:sp modelId="{E41F4342-9FFE-47FE-BEE8-D529769CFD0B}">
      <dsp:nvSpPr>
        <dsp:cNvPr id="0" name=""/>
        <dsp:cNvSpPr/>
      </dsp:nvSpPr>
      <dsp:spPr>
        <a:xfrm>
          <a:off x="2856829" y="2350576"/>
          <a:ext cx="8570489" cy="770981"/>
        </a:xfrm>
        <a:prstGeom prst="rect">
          <a:avLst/>
        </a:prstGeom>
        <a:solidFill>
          <a:srgbClr val="FF6451">
            <a:alpha val="54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850" tIns="304800" rIns="173850" bIns="30480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Attend virtual events and open days – you may have a different perspective</a:t>
          </a:r>
          <a:r>
            <a:rPr lang="en-US" sz="1400" kern="1200" dirty="0">
              <a:latin typeface="+mj-lt"/>
            </a:rPr>
            <a:t>.</a:t>
          </a:r>
        </a:p>
      </dsp:txBody>
      <dsp:txXfrm>
        <a:off x="2856829" y="2350576"/>
        <a:ext cx="8570489" cy="770981"/>
      </dsp:txXfrm>
    </dsp:sp>
    <dsp:sp modelId="{7EC65C04-1863-417B-AB94-0725177F04A4}">
      <dsp:nvSpPr>
        <dsp:cNvPr id="0" name=""/>
        <dsp:cNvSpPr/>
      </dsp:nvSpPr>
      <dsp:spPr>
        <a:xfrm rot="10800000">
          <a:off x="0" y="1176018"/>
          <a:ext cx="2856829" cy="118612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FBC65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178" tIns="99568" rIns="20317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+mj-lt"/>
            </a:rPr>
            <a:t>Sign up</a:t>
          </a:r>
        </a:p>
      </dsp:txBody>
      <dsp:txXfrm rot="-10800000">
        <a:off x="0" y="1176018"/>
        <a:ext cx="2856829" cy="770981"/>
      </dsp:txXfrm>
    </dsp:sp>
    <dsp:sp modelId="{30BE029A-8C4B-4640-9BBB-08FE9ECE8AD2}">
      <dsp:nvSpPr>
        <dsp:cNvPr id="0" name=""/>
        <dsp:cNvSpPr/>
      </dsp:nvSpPr>
      <dsp:spPr>
        <a:xfrm>
          <a:off x="2856829" y="1176018"/>
          <a:ext cx="8570489" cy="770981"/>
        </a:xfrm>
        <a:prstGeom prst="rect">
          <a:avLst/>
        </a:prstGeom>
        <a:solidFill>
          <a:srgbClr val="FBC651">
            <a:alpha val="54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850" tIns="304800" rIns="173850" bIns="3048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Sign up for updates from UCAS, and get everything you need to know about the application process direct to your inbox</a:t>
          </a:r>
          <a:r>
            <a:rPr lang="en-US" sz="1400" kern="1200" dirty="0">
              <a:latin typeface="+mj-lt"/>
            </a:rPr>
            <a:t>.</a:t>
          </a:r>
        </a:p>
      </dsp:txBody>
      <dsp:txXfrm>
        <a:off x="2856829" y="1176018"/>
        <a:ext cx="8570489" cy="770981"/>
      </dsp:txXfrm>
    </dsp:sp>
    <dsp:sp modelId="{85A4FDBA-388D-451A-AC69-E5F11176299A}">
      <dsp:nvSpPr>
        <dsp:cNvPr id="0" name=""/>
        <dsp:cNvSpPr/>
      </dsp:nvSpPr>
      <dsp:spPr>
        <a:xfrm rot="10800000">
          <a:off x="0" y="1461"/>
          <a:ext cx="2856829" cy="118612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5DB88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178" tIns="99568" rIns="20317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Research</a:t>
          </a:r>
        </a:p>
      </dsp:txBody>
      <dsp:txXfrm rot="-10800000">
        <a:off x="0" y="1461"/>
        <a:ext cx="2856829" cy="770981"/>
      </dsp:txXfrm>
    </dsp:sp>
    <dsp:sp modelId="{52E280DE-3718-4C98-9385-CEF1A59AB3BA}">
      <dsp:nvSpPr>
        <dsp:cNvPr id="0" name=""/>
        <dsp:cNvSpPr/>
      </dsp:nvSpPr>
      <dsp:spPr>
        <a:xfrm>
          <a:off x="2856829" y="1461"/>
          <a:ext cx="8570489" cy="770981"/>
        </a:xfrm>
        <a:prstGeom prst="rect">
          <a:avLst/>
        </a:prstGeom>
        <a:solidFill>
          <a:srgbClr val="5DB88D">
            <a:alpha val="54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850" tIns="304800" rIns="173850" bIns="3048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Use the parents/guardians’ section of the UCAS website at </a:t>
          </a:r>
          <a:r>
            <a:rPr lang="en-US" sz="2400" kern="1200" dirty="0">
              <a:latin typeface="+mj-lt"/>
              <a:hlinkClick xmlns:r="http://schemas.openxmlformats.org/officeDocument/2006/relationships" r:id="rId1"/>
            </a:rPr>
            <a:t>www.ucas.com/parents</a:t>
          </a:r>
          <a:r>
            <a:rPr lang="en-US" sz="2400" kern="1200" dirty="0">
              <a:latin typeface="+mj-lt"/>
            </a:rPr>
            <a:t> and </a:t>
          </a:r>
          <a:r>
            <a:rPr lang="en-US" sz="2400" kern="1200" dirty="0" err="1">
              <a:latin typeface="+mj-lt"/>
            </a:rPr>
            <a:t>unifrog</a:t>
          </a:r>
          <a:r>
            <a:rPr lang="en-US" sz="1400" kern="1200" dirty="0">
              <a:latin typeface="+mj-lt"/>
            </a:rPr>
            <a:t>.</a:t>
          </a:r>
        </a:p>
      </dsp:txBody>
      <dsp:txXfrm>
        <a:off x="2856829" y="1461"/>
        <a:ext cx="8570489" cy="770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8074-1A82-4276-BC9C-9F1654D2C295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23D7-8D74-402A-B74C-D1093F83E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                                               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8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41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CB20EF-60E4-4D3A-9650-88C41CE336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15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7402469-3B62-4229-9ED9-9D07CD1D7589}"/>
              </a:ext>
            </a:extLst>
          </p:cNvPr>
          <p:cNvSpPr/>
          <p:nvPr/>
        </p:nvSpPr>
        <p:spPr>
          <a:xfrm>
            <a:off x="393570" y="740835"/>
            <a:ext cx="6610855" cy="5355164"/>
          </a:xfrm>
          <a:prstGeom prst="rect">
            <a:avLst/>
          </a:prstGeom>
          <a:solidFill>
            <a:srgbClr val="FF645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BFA988-A91A-49B6-8973-5B46A958754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60608" y="2180161"/>
            <a:ext cx="5653747" cy="1728447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DF74601-6F16-4BA1-AC9A-F2E31B98B50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0608" y="4040099"/>
            <a:ext cx="5988429" cy="787395"/>
          </a:xfrm>
        </p:spPr>
        <p:txBody>
          <a:bodyPr/>
          <a:lstStyle>
            <a:lvl1pPr marL="0" indent="0">
              <a:buNone/>
              <a:defRPr lang="en-GB" sz="2400"/>
            </a:lvl1pPr>
          </a:lstStyle>
          <a:p>
            <a:pPr lvl="0"/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FD2D2A0-D12C-4EAC-818E-A4C74B7FBA5D}"/>
              </a:ext>
            </a:extLst>
          </p:cNvPr>
          <p:cNvSpPr/>
          <p:nvPr/>
        </p:nvSpPr>
        <p:spPr>
          <a:xfrm>
            <a:off x="967862" y="1811378"/>
            <a:ext cx="1050693" cy="1311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8" descr="UCAS-Right_aligned-White_box-Keyline-CMYK.eps">
            <a:extLst>
              <a:ext uri="{FF2B5EF4-FFF2-40B4-BE49-F238E27FC236}">
                <a16:creationId xmlns:a16="http://schemas.microsoft.com/office/drawing/2014/main" id="{5C49A82B-D32E-43A9-9A93-8CCDE33B90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9565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2843FB60-7183-4466-800D-3558C33AF535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3B92D9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0804A7-ECBC-4429-A158-788C8447A7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EE43E1-0D51-42F5-97AA-D2413C1F29F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B92D9"/>
              </a:buClr>
              <a:defRPr/>
            </a:lvl1pPr>
            <a:lvl2pPr>
              <a:buClr>
                <a:srgbClr val="3B92D9"/>
              </a:buClr>
              <a:defRPr/>
            </a:lvl2pPr>
            <a:lvl3pPr>
              <a:buClr>
                <a:srgbClr val="3B92D9"/>
              </a:buClr>
              <a:defRPr/>
            </a:lvl3pPr>
            <a:lvl4pPr>
              <a:buClr>
                <a:srgbClr val="3B92D9"/>
              </a:buClr>
              <a:defRPr/>
            </a:lvl4pPr>
            <a:lvl5pPr>
              <a:buClr>
                <a:srgbClr val="3B92D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DA67E6-3B8E-4014-AB56-C8F4B29492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EFCE390D-51E4-4E05-BEDA-EB51EDA9B13B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84AA80-6FA8-4E89-9BFC-55BEDB8B92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307A23-9185-4CE7-B066-A528CE81CA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7139E758-7A62-48C7-B25C-DEAD57BDC03D}" type="slidenum">
              <a:t>‹#›</a:t>
            </a:fld>
            <a:endParaRPr lang="en-US"/>
          </a:p>
        </p:txBody>
      </p:sp>
      <p:pic>
        <p:nvPicPr>
          <p:cNvPr id="8" name="Picture 9" descr="UCAS-Right_aligned-White_box-Keyline-CMYK.eps">
            <a:extLst>
              <a:ext uri="{FF2B5EF4-FFF2-40B4-BE49-F238E27FC236}">
                <a16:creationId xmlns:a16="http://schemas.microsoft.com/office/drawing/2014/main" id="{EDE47036-68B2-4954-AF40-4D251B53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8C7AF2A2-4DB7-4285-A634-3C3B9444CF9E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3811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CCC29595-2536-4F55-BE48-8CFACF407D1F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3BC0C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878773-53D5-4E1E-8F3F-01283E1700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D0D1A1-6F13-4238-82C3-2BC6EA75EF7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BC0C7"/>
              </a:buClr>
              <a:defRPr/>
            </a:lvl1pPr>
            <a:lvl2pPr>
              <a:buClr>
                <a:srgbClr val="3BC0C7"/>
              </a:buClr>
              <a:defRPr/>
            </a:lvl2pPr>
            <a:lvl3pPr>
              <a:buClr>
                <a:srgbClr val="3BC0C7"/>
              </a:buClr>
              <a:defRPr/>
            </a:lvl3pPr>
            <a:lvl4pPr>
              <a:buClr>
                <a:srgbClr val="3BC0C7"/>
              </a:buClr>
              <a:defRPr/>
            </a:lvl4pPr>
            <a:lvl5pPr>
              <a:buClr>
                <a:srgbClr val="3BC0C7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64A4E1-EB52-4CAE-8E65-A24B3114B3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3EAF10F-27C0-4606-A6A4-2484472AFFC1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5C6282-5960-4291-AAC8-8F8C1AD2DD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82DCD3-506A-40CC-A4AB-3C8AB65E98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415E76D4-A154-469F-B9C1-4A615F7C4253}" type="slidenum">
              <a:t>‹#›</a:t>
            </a:fld>
            <a:endParaRPr lang="en-US"/>
          </a:p>
        </p:txBody>
      </p:sp>
      <p:pic>
        <p:nvPicPr>
          <p:cNvPr id="8" name="Picture 9" descr="UCAS-Right_aligned-White_box-Keyline-CMYK.eps">
            <a:extLst>
              <a:ext uri="{FF2B5EF4-FFF2-40B4-BE49-F238E27FC236}">
                <a16:creationId xmlns:a16="http://schemas.microsoft.com/office/drawing/2014/main" id="{BD962679-1186-4773-B88A-CDE9C30D66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D62933C1-EFEE-452C-93B1-16FF69B3842E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6186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4F942BB4-3E83-4FC2-B1A9-AC2FF7305211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836CD8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836CD8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619A6F-346F-4200-AD1C-BF6F6D65D0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823807-CFA0-4FE8-A8A7-9244E5C270C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36CD8"/>
              </a:buClr>
              <a:defRPr/>
            </a:lvl1pPr>
            <a:lvl2pPr>
              <a:buClr>
                <a:srgbClr val="836CD8"/>
              </a:buClr>
              <a:defRPr/>
            </a:lvl2pPr>
            <a:lvl3pPr>
              <a:buClr>
                <a:srgbClr val="836CD8"/>
              </a:buClr>
              <a:defRPr/>
            </a:lvl3pPr>
            <a:lvl4pPr>
              <a:buClr>
                <a:srgbClr val="836CD8"/>
              </a:buClr>
              <a:defRPr/>
            </a:lvl4pPr>
            <a:lvl5pPr>
              <a:buClr>
                <a:srgbClr val="836CD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9448F6-3C1B-46FB-B96B-9A4853C334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9714F5C-5881-4337-8824-A4722067149B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441B69-0AEB-4ED8-88CA-154E8746E1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B38127-314B-476C-9BC5-6266FE2226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D165BDE6-5E41-4A9F-A7CC-8D28C629A10C}" type="slidenum">
              <a:t>‹#›</a:t>
            </a:fld>
            <a:endParaRPr lang="en-US"/>
          </a:p>
        </p:txBody>
      </p:sp>
      <p:pic>
        <p:nvPicPr>
          <p:cNvPr id="8" name="Picture 9" descr="UCAS-Right_aligned-White_box-Keyline-CMYK.eps">
            <a:extLst>
              <a:ext uri="{FF2B5EF4-FFF2-40B4-BE49-F238E27FC236}">
                <a16:creationId xmlns:a16="http://schemas.microsoft.com/office/drawing/2014/main" id="{41630798-23B6-4357-B207-BE20CC8B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4534A18-55C0-4655-B265-B2281D87C9D6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42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10874A6B-5223-4A9B-843F-968F205FAE50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836CD8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4795A4-5966-4D7D-B985-42799008C06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8D021-C664-4589-837A-F4CE37E1A4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1957ABC6-FB9A-4047-8B7C-BBDB4A103154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8310A-D71E-4413-9720-8E428DBD2F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1A85-68E3-4552-8E0F-71535500F9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11E51FCE-8AAA-4188-AF0D-27CFCE22D42A}" type="slidenum">
              <a:t>‹#›</a:t>
            </a:fld>
            <a:endParaRPr lang="en-US"/>
          </a:p>
        </p:txBody>
      </p:sp>
      <p:pic>
        <p:nvPicPr>
          <p:cNvPr id="7" name="Picture 9" descr="UCAS-Right_aligned-White_box-Keyline-CMYK.eps">
            <a:extLst>
              <a:ext uri="{FF2B5EF4-FFF2-40B4-BE49-F238E27FC236}">
                <a16:creationId xmlns:a16="http://schemas.microsoft.com/office/drawing/2014/main" id="{86BD633E-8064-47FB-8A2D-3A1718D7B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96399FDA-5062-4FB6-BBFF-08701695341E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DF42775-1260-4D0A-AD07-95DB74BEF0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2372782"/>
            <a:ext cx="685800" cy="605369"/>
          </a:xfrm>
          <a:solidFill>
            <a:srgbClr val="836CD8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75CC74-487B-4A52-BA8D-9A9D56E340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164641"/>
            <a:ext cx="685800" cy="605369"/>
          </a:xfrm>
          <a:solidFill>
            <a:srgbClr val="836CD8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8E61DF-A4E5-40E2-BF4B-EAF4E19B25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969057"/>
            <a:ext cx="685800" cy="605369"/>
          </a:xfrm>
          <a:solidFill>
            <a:srgbClr val="836CD8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5805B3A-640C-424F-9E88-E568EC106F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4773473"/>
            <a:ext cx="685800" cy="605369"/>
          </a:xfrm>
          <a:solidFill>
            <a:srgbClr val="836CD8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2A66C52-78F4-4232-87AE-D183DD9116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2372782"/>
            <a:ext cx="685800" cy="605369"/>
          </a:xfrm>
          <a:solidFill>
            <a:srgbClr val="836CD8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A827011-5D2C-4F0A-9814-2368CD6E80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3164641"/>
            <a:ext cx="685800" cy="605369"/>
          </a:xfrm>
          <a:solidFill>
            <a:srgbClr val="836CD8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0AA9985-FC3E-4C6E-8FDE-2728EC71F4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3969057"/>
            <a:ext cx="685800" cy="605369"/>
          </a:xfrm>
          <a:solidFill>
            <a:srgbClr val="836CD8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22AE244-84FE-41B4-874B-ADD3DB4B38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4773473"/>
            <a:ext cx="685800" cy="605369"/>
          </a:xfrm>
          <a:solidFill>
            <a:srgbClr val="836CD8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D6F36F5C-5722-4A0C-A0DE-B6F7063549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2372782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2F4818D0-3B90-47CB-8304-01FEACF386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3164641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9B20CC88-4E9E-4068-905A-7F4802C9D3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3969057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D4E139D-B10C-406C-A5E3-B7F0479A14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4773473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793912E4-C0CE-434D-A09C-37E10933A1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2372782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42F8EFC-3FE7-404B-8F11-D555002179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3164641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C2644AA6-1BC4-4770-969E-EAE77782B7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3969057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FF3018F2-19EF-4375-8D2C-7676705227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4773473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79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9A3B7C3-D794-4C6D-9D6F-9720BCE7AD0C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836CD8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7BFAE0-FEBD-4086-ABFB-FB9CA65871A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106C-A6F1-4D4C-871B-4C463765DD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C90A54D-5E64-48BF-85C3-05082C1B6B74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EB5C9-4E2A-4721-B664-AF870B0381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03E68-87C7-45C4-9494-74A8DC8D79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C4150914-9B8A-43FF-8106-F5A0A6F92484}" type="slidenum">
              <a:t>‹#›</a:t>
            </a:fld>
            <a:endParaRPr lang="en-US"/>
          </a:p>
        </p:txBody>
      </p:sp>
      <p:pic>
        <p:nvPicPr>
          <p:cNvPr id="7" name="Picture 9" descr="UCAS-Right_aligned-White_box-Keyline-CMYK.eps">
            <a:extLst>
              <a:ext uri="{FF2B5EF4-FFF2-40B4-BE49-F238E27FC236}">
                <a16:creationId xmlns:a16="http://schemas.microsoft.com/office/drawing/2014/main" id="{0A8E37A8-4336-4E9E-9ADB-37DD1DA8B1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C9EFE239-CB20-46CA-ABDF-BCD53186B73B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44F082F-6068-40B5-ADE8-F06A6FC700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2372782"/>
            <a:ext cx="685800" cy="605369"/>
          </a:xfrm>
          <a:solidFill>
            <a:srgbClr val="FF6451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C0DF5DA-1499-480B-9BC8-EEEB80B9FE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164641"/>
            <a:ext cx="685800" cy="605369"/>
          </a:xfrm>
          <a:solidFill>
            <a:srgbClr val="FF6451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C9BE218-A989-4D85-9CD7-C2226C4A8C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969057"/>
            <a:ext cx="685800" cy="605369"/>
          </a:xfrm>
          <a:solidFill>
            <a:srgbClr val="FF6451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A0A3C49-895C-4FDC-8473-5ED9C34DB9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4773473"/>
            <a:ext cx="685800" cy="605369"/>
          </a:xfrm>
          <a:solidFill>
            <a:srgbClr val="FF6451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E86FB68-2AAD-4455-86F8-5FD8DF28FB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2372782"/>
            <a:ext cx="685800" cy="605369"/>
          </a:xfrm>
          <a:solidFill>
            <a:srgbClr val="FF6451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5257A34-2775-4206-B803-FF7D26A977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3164641"/>
            <a:ext cx="685800" cy="605369"/>
          </a:xfrm>
          <a:solidFill>
            <a:srgbClr val="FF6451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816511C-64BC-48B9-9D73-9E122CBC49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3969057"/>
            <a:ext cx="685800" cy="605369"/>
          </a:xfrm>
          <a:solidFill>
            <a:srgbClr val="FF6451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E926C8-7985-4700-A328-ED3081BF34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4773473"/>
            <a:ext cx="685800" cy="605369"/>
          </a:xfrm>
          <a:solidFill>
            <a:srgbClr val="FF6451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4FF11836-3D05-43C4-BF9A-49ABADD1A9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2372782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013267DA-B652-4B03-91CA-AE511AD804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3164641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5D4E7843-4595-4463-902B-0E2C49C4A4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3969057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E10599FF-F67E-4413-AEB7-0766E9DD5C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4773473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6A4508DB-C237-4374-BF53-04560CDE94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2372782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896AE0A2-15CE-4C06-B907-A55B65F8F4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3164641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0F4A66D9-F7E9-416A-B091-71FA82BAA7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3969057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EEAB30D0-ADD0-48EE-8188-F5D77C0945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4773473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2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7208AE96-4CA7-4E33-9EA5-702ADDD135BA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836CD8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30AB42-6BA0-4196-B22F-7C77079DC6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CBDBC-761C-41D3-8F04-CB81CF3762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2C2DDDC-78BE-4263-8B0A-F24B3C6B0E1E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6E29F-FF5C-43C6-9685-8E58D53232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190B5-D3DC-430B-AFD7-74FC861922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00A97F17-F549-4CE5-9B2D-CC73942AB98B}" type="slidenum">
              <a:t>‹#›</a:t>
            </a:fld>
            <a:endParaRPr lang="en-US"/>
          </a:p>
        </p:txBody>
      </p:sp>
      <p:pic>
        <p:nvPicPr>
          <p:cNvPr id="7" name="Picture 9" descr="UCAS-Right_aligned-White_box-Keyline-CMYK.eps">
            <a:extLst>
              <a:ext uri="{FF2B5EF4-FFF2-40B4-BE49-F238E27FC236}">
                <a16:creationId xmlns:a16="http://schemas.microsoft.com/office/drawing/2014/main" id="{A708C878-628E-48E9-9964-E6ED756D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E2D4FA70-63A0-4B33-A33D-A40FD5438D46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9D88B81-CAE4-48CC-8317-1E54287C02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2372782"/>
            <a:ext cx="685800" cy="605369"/>
          </a:xfrm>
          <a:solidFill>
            <a:srgbClr val="5DB88D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136320C-56E7-4E6C-83D4-1097BFD5AF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164641"/>
            <a:ext cx="685800" cy="605369"/>
          </a:xfrm>
          <a:solidFill>
            <a:srgbClr val="5DB88D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1A278E6-DFC1-4906-B729-E91C712308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969057"/>
            <a:ext cx="685800" cy="605369"/>
          </a:xfrm>
          <a:solidFill>
            <a:srgbClr val="5DB88D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B310C34-6827-4C23-926A-16AE542E6D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4773473"/>
            <a:ext cx="685800" cy="605369"/>
          </a:xfrm>
          <a:solidFill>
            <a:srgbClr val="5DB88D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372116B-537D-4A41-BF12-FCB3CD3CBF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2372782"/>
            <a:ext cx="685800" cy="605369"/>
          </a:xfrm>
          <a:solidFill>
            <a:srgbClr val="5DB88D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434C675-C791-459B-AE56-CD73E98164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3164641"/>
            <a:ext cx="685800" cy="605369"/>
          </a:xfrm>
          <a:solidFill>
            <a:srgbClr val="5DB88D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DF4FBAC-425E-4053-9EE6-033EA336F1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3969057"/>
            <a:ext cx="685800" cy="605369"/>
          </a:xfrm>
          <a:solidFill>
            <a:srgbClr val="5DB88D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3D8950-B256-43D4-A2F6-78E2BB3E3E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4773473"/>
            <a:ext cx="685800" cy="605369"/>
          </a:xfrm>
          <a:solidFill>
            <a:srgbClr val="5DB88D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80EC86AD-E3B1-432B-9A3D-4A629635A8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2372782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45B1D2E6-4F7E-4058-A506-A06CDCCFEE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3164641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4E29F8D8-829D-4860-8E93-173E84AEC1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3969057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E5FA78E3-CE0C-4786-8274-3908A8C3CB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4773473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3614EC04-4611-42D8-893D-1B94BA46D8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2372782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095C9A6C-FBA2-42FF-AB4D-A3061E41C4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3164641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2F7025CB-6A24-4AD1-B213-7D5801CF07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3969057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2BA9C483-98B6-4742-8821-87755637E3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4773473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9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765130AA-4D69-46DA-ADAB-55936819B9C1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836CD8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9A7DD2-BC16-453B-9673-45C5E56C1D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2FAAF-80F2-473F-AF01-3C35F82B13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B96CC675-72F7-4AF8-853B-E7B7DC65B059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756DE-1E72-4DDE-A227-D06F786DB4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1FA0C-49AF-40BB-A797-E9C7710B4E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A7105E88-AC27-4931-991C-3804CDDDF352}" type="slidenum">
              <a:t>‹#›</a:t>
            </a:fld>
            <a:endParaRPr lang="en-US"/>
          </a:p>
        </p:txBody>
      </p:sp>
      <p:pic>
        <p:nvPicPr>
          <p:cNvPr id="7" name="Picture 9" descr="UCAS-Right_aligned-White_box-Keyline-CMYK.eps">
            <a:extLst>
              <a:ext uri="{FF2B5EF4-FFF2-40B4-BE49-F238E27FC236}">
                <a16:creationId xmlns:a16="http://schemas.microsoft.com/office/drawing/2014/main" id="{EEB018EC-67A1-4E3E-B6BB-976C8FE705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04C54707-1690-47B9-B266-FBE9308C50A5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33F178C-70C8-4FA5-AD35-E5DDCC827D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2372782"/>
            <a:ext cx="685800" cy="605369"/>
          </a:xfrm>
          <a:solidFill>
            <a:srgbClr val="3B92D9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6F0DE8-026A-4B1D-BC4F-E0F6A51233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164641"/>
            <a:ext cx="685800" cy="605369"/>
          </a:xfrm>
          <a:solidFill>
            <a:srgbClr val="3B92D9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59058B6-C88B-4C8B-9018-8B560B4142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969057"/>
            <a:ext cx="685800" cy="605369"/>
          </a:xfrm>
          <a:solidFill>
            <a:srgbClr val="3B92D9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6A77396-EAAF-4843-B8CD-45D230EF0D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4773473"/>
            <a:ext cx="685800" cy="605369"/>
          </a:xfrm>
          <a:solidFill>
            <a:srgbClr val="3B92D9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D67092-3174-46DE-AA96-D5B880F401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2372782"/>
            <a:ext cx="685800" cy="605369"/>
          </a:xfrm>
          <a:solidFill>
            <a:srgbClr val="3B92D9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B4F605C-C287-4341-BE8B-5D7B756D56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3164641"/>
            <a:ext cx="685800" cy="605369"/>
          </a:xfrm>
          <a:solidFill>
            <a:srgbClr val="3B92D9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97E0CC-9391-44CD-9D64-BF44787B42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3969057"/>
            <a:ext cx="685800" cy="605369"/>
          </a:xfrm>
          <a:solidFill>
            <a:srgbClr val="3B92D9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D2BB0B4-4424-4791-AB40-E1C20A8FE8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4773473"/>
            <a:ext cx="685800" cy="605369"/>
          </a:xfrm>
          <a:solidFill>
            <a:srgbClr val="3B92D9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EF02C366-A163-423C-A790-C14FBD44FA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2372782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8C910FDA-5130-40D8-82B2-E5AFEF05EA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3164641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7DE491AF-9830-4B0D-B019-83BB19D726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3969057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09DD39FE-143E-4DCE-996D-C3A1735F2F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4773473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FCFC8B09-FD58-42E0-B9D5-BB8EF35B10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2372782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10C29A22-EFCD-4855-A24C-2E200EF790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3164641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4E6295E1-73E4-44E5-AD7B-644D9117C1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3969057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D8928209-5446-4AC9-9C53-A34722CF29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4773473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32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A1E19C94-C5CA-48F4-A591-B74FB9246F6E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836CD8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33F0A8-3058-4174-AF28-38ECA9783F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8C18F-5E0B-474C-B705-D07163B1F7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BA9C854-76A8-4F12-9670-B59D8D8EEE5E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D3A00-4CA5-4820-98D0-00D9B743E0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A05E-1371-403F-9060-3FA57EDFDC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D3872FE5-D100-4BDD-8332-F7B448E5BA53}" type="slidenum">
              <a:t>‹#›</a:t>
            </a:fld>
            <a:endParaRPr lang="en-US"/>
          </a:p>
        </p:txBody>
      </p:sp>
      <p:pic>
        <p:nvPicPr>
          <p:cNvPr id="7" name="Picture 9" descr="UCAS-Right_aligned-White_box-Keyline-CMYK.eps">
            <a:extLst>
              <a:ext uri="{FF2B5EF4-FFF2-40B4-BE49-F238E27FC236}">
                <a16:creationId xmlns:a16="http://schemas.microsoft.com/office/drawing/2014/main" id="{8806413E-A486-4AEE-B2A5-C9824E02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F0E8C1-0F9D-4E0E-995F-B56D84661D94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8A3CCE1-03D1-4559-8CB5-B8174BD283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2372782"/>
            <a:ext cx="685800" cy="605369"/>
          </a:xfrm>
          <a:solidFill>
            <a:srgbClr val="3BC0C7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7846CC-B583-4640-A6FA-FCED506ED0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164641"/>
            <a:ext cx="685800" cy="605369"/>
          </a:xfrm>
          <a:solidFill>
            <a:srgbClr val="3BC0C7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B4C269-AB0E-4FC5-822D-BCE4482818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969057"/>
            <a:ext cx="685800" cy="605369"/>
          </a:xfrm>
          <a:solidFill>
            <a:srgbClr val="3BC0C7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FB57B7B-8690-475E-B14C-90E16FBA0D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4773473"/>
            <a:ext cx="685800" cy="605369"/>
          </a:xfrm>
          <a:solidFill>
            <a:srgbClr val="3BC0C7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9ACDE4D-B779-41B6-AA49-0DF30E9858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2372782"/>
            <a:ext cx="685800" cy="605369"/>
          </a:xfrm>
          <a:solidFill>
            <a:srgbClr val="3BC0C7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05C773D-90BE-4C3F-AC1E-DE62C93047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3164641"/>
            <a:ext cx="685800" cy="605369"/>
          </a:xfrm>
          <a:solidFill>
            <a:srgbClr val="3BC0C7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D146AC8-9D84-4128-AF4A-A79E73E60D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3969057"/>
            <a:ext cx="685800" cy="605369"/>
          </a:xfrm>
          <a:solidFill>
            <a:srgbClr val="3BC0C7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E9AF025-D20E-47EB-ADC0-93BF527811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9476" y="4773473"/>
            <a:ext cx="685800" cy="605369"/>
          </a:xfrm>
          <a:solidFill>
            <a:srgbClr val="3BC0C7"/>
          </a:solidFill>
        </p:spPr>
        <p:txBody>
          <a:bodyPr anchor="ctr" anchorCtr="1"/>
          <a:lstStyle>
            <a:lvl1pPr marL="0" indent="0" algn="ctr">
              <a:buNone/>
              <a:defRPr lang="en-GB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B1C59198-D7E2-41B0-958A-126F6A9BF0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2372782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AC4E11CF-2EF9-4CF5-A535-0A59A8E8D0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3164641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F8FC86D2-E4CD-4A49-922B-A17B2A4BDA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3969057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E2112F02-D615-46D6-9089-C5302FD437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4595" y="4773473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F2777335-9BDE-42BA-88C1-00ECAC4487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2372782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76EE17DE-12A9-42E6-A6F6-F73BBC5E5E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3164641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C3B1585B-2EDC-4958-8FDD-0DD529551D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3969057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D65F5C9E-0B1C-4615-AF33-C8771339E7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38394" y="4773473"/>
            <a:ext cx="4347629" cy="605369"/>
          </a:xfrm>
        </p:spPr>
        <p:txBody>
          <a:bodyPr anchor="ctr"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Type in item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05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Pr>
        <a:solidFill>
          <a:srgbClr val="FF6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4AD8C6C-DCC1-4207-9F45-AB75AA4AEAD6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4" descr="UCAS-Right_aligned-White_box-Keyline-CMYK.eps">
            <a:extLst>
              <a:ext uri="{FF2B5EF4-FFF2-40B4-BE49-F238E27FC236}">
                <a16:creationId xmlns:a16="http://schemas.microsoft.com/office/drawing/2014/main" id="{D0580AE7-D1C8-44D2-B65D-47AE81E7B6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2180D98-2500-498C-A7FE-E379A50ED2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1" y="1709733"/>
            <a:ext cx="10964339" cy="2173260"/>
          </a:xfrm>
        </p:spPr>
        <p:txBody>
          <a:bodyPr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472AC9-16B5-4ED6-B1E2-737D5F4C2A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916387"/>
            <a:ext cx="10964339" cy="2173260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485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2">
    <p:bg>
      <p:bgPr>
        <a:solidFill>
          <a:srgbClr val="FBC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BA605-D148-4CCC-950D-F9BA742A5E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1" y="1709733"/>
            <a:ext cx="10964339" cy="2173260"/>
          </a:xfrm>
        </p:spPr>
        <p:txBody>
          <a:bodyPr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E4DB2-824A-46E5-9EE2-E3100DD6D1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3121" y="3916387"/>
            <a:ext cx="10964339" cy="217326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13AF2AD-85AC-4167-9869-9BD87D24BAA5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14" descr="UCAS-Right_aligned-White_box-Keyline-CMYK.eps">
            <a:extLst>
              <a:ext uri="{FF2B5EF4-FFF2-40B4-BE49-F238E27FC236}">
                <a16:creationId xmlns:a16="http://schemas.microsoft.com/office/drawing/2014/main" id="{B59CCE73-0BB9-474D-B87E-518F5FB725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3740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UCAS-Right_aligned-White_box-Keyline-CMYK.eps">
            <a:extLst>
              <a:ext uri="{FF2B5EF4-FFF2-40B4-BE49-F238E27FC236}">
                <a16:creationId xmlns:a16="http://schemas.microsoft.com/office/drawing/2014/main" id="{53989050-8C3F-4625-BF86-0B43E21F32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3">
            <a:extLst>
              <a:ext uri="{FF2B5EF4-FFF2-40B4-BE49-F238E27FC236}">
                <a16:creationId xmlns:a16="http://schemas.microsoft.com/office/drawing/2014/main" id="{B09E6AB8-D41E-4292-A94B-8DA251ACE073}"/>
              </a:ext>
            </a:extLst>
          </p:cNvPr>
          <p:cNvSpPr/>
          <p:nvPr/>
        </p:nvSpPr>
        <p:spPr>
          <a:xfrm>
            <a:off x="393570" y="740835"/>
            <a:ext cx="6610855" cy="5355164"/>
          </a:xfrm>
          <a:prstGeom prst="rect">
            <a:avLst/>
          </a:prstGeom>
          <a:solidFill>
            <a:srgbClr val="5DB88D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5E4AD1-F38F-4F55-B6A2-3DAEDCE84A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0608" y="2180161"/>
            <a:ext cx="5653747" cy="1728447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DBD5638-BCF6-4399-9A34-09781C8629B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0608" y="4040099"/>
            <a:ext cx="5988429" cy="787395"/>
          </a:xfrm>
        </p:spPr>
        <p:txBody>
          <a:bodyPr/>
          <a:lstStyle>
            <a:lvl1pPr marL="0" indent="0">
              <a:buNone/>
              <a:defRPr lang="en-GB" sz="2400"/>
            </a:lvl1pPr>
          </a:lstStyle>
          <a:p>
            <a:pPr lvl="0"/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F5CF3C6-90BB-46B7-8751-E147C043E75F}"/>
              </a:ext>
            </a:extLst>
          </p:cNvPr>
          <p:cNvSpPr/>
          <p:nvPr/>
        </p:nvSpPr>
        <p:spPr>
          <a:xfrm>
            <a:off x="967862" y="1811378"/>
            <a:ext cx="1050693" cy="1311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17110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solidFill>
          <a:srgbClr val="5DB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598D410B-7504-4C4D-B47F-450FCD1D8EA2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4" descr="UCAS-Right_aligned-White_box-Keyline-CMYK.eps">
            <a:extLst>
              <a:ext uri="{FF2B5EF4-FFF2-40B4-BE49-F238E27FC236}">
                <a16:creationId xmlns:a16="http://schemas.microsoft.com/office/drawing/2014/main" id="{8BBA02C9-5ABC-450B-B714-5021EC0A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993E71-DCB5-4F52-A688-001AC10458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1" y="1709733"/>
            <a:ext cx="10964339" cy="2173260"/>
          </a:xfrm>
        </p:spPr>
        <p:txBody>
          <a:bodyPr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0A6D01-E5B6-44A7-AF3C-4BE7B38EA7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916387"/>
            <a:ext cx="10964339" cy="2173260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113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4">
    <p:bg>
      <p:bgPr>
        <a:solidFill>
          <a:srgbClr val="3B92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D0A6595-C2A3-4CEA-87D8-7C1CF0A90F35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4" descr="UCAS-Right_aligned-White_box-Keyline-CMYK.eps">
            <a:extLst>
              <a:ext uri="{FF2B5EF4-FFF2-40B4-BE49-F238E27FC236}">
                <a16:creationId xmlns:a16="http://schemas.microsoft.com/office/drawing/2014/main" id="{506F8902-B241-40DF-A3FA-071A8210E5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F3FA3B8-4142-4311-89A2-F8D5D4C012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1" y="1709733"/>
            <a:ext cx="10964339" cy="2173260"/>
          </a:xfrm>
        </p:spPr>
        <p:txBody>
          <a:bodyPr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A0174A-2B56-497D-B5F4-A7310CC6DB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916387"/>
            <a:ext cx="10964339" cy="2173260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266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5">
    <p:bg>
      <p:bgPr>
        <a:solidFill>
          <a:srgbClr val="3BC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E24B2455-86F1-4F0B-93D7-AEAF3CE0519C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4" descr="UCAS-Right_aligned-White_box-Keyline-CMYK.eps">
            <a:extLst>
              <a:ext uri="{FF2B5EF4-FFF2-40B4-BE49-F238E27FC236}">
                <a16:creationId xmlns:a16="http://schemas.microsoft.com/office/drawing/2014/main" id="{F93B6699-47AC-4016-A7CD-BE0A01BD61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C2A154B-F44E-44A6-95E7-E396BAFD1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1" y="1709733"/>
            <a:ext cx="10964339" cy="2173260"/>
          </a:xfrm>
        </p:spPr>
        <p:txBody>
          <a:bodyPr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0A92623-8309-4C33-A6D9-5D15F09F76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916387"/>
            <a:ext cx="10964339" cy="2173260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863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6">
    <p:bg>
      <p:bgPr>
        <a:solidFill>
          <a:srgbClr val="836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424BF6D6-EAD2-4B34-BCC1-9BA3994A75BE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4" descr="UCAS-Right_aligned-White_box-Keyline-CMYK.eps">
            <a:extLst>
              <a:ext uri="{FF2B5EF4-FFF2-40B4-BE49-F238E27FC236}">
                <a16:creationId xmlns:a16="http://schemas.microsoft.com/office/drawing/2014/main" id="{7F5F7348-8599-4204-A54E-D069FBAFDB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F957A8D-C0BA-49F2-9E97-20952DF265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1" y="1709733"/>
            <a:ext cx="10964339" cy="2173260"/>
          </a:xfrm>
        </p:spPr>
        <p:txBody>
          <a:bodyPr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3ED5CC-3F9B-4B28-9C9D-ED9D5930DE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916387"/>
            <a:ext cx="10964339" cy="2173260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218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7">
    <p:bg>
      <p:bgPr>
        <a:solidFill>
          <a:srgbClr val="1F2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9E45274-48B8-4B25-AEF2-46605F2CE64A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FF645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4" descr="UCAS-Right_aligned-White_box-Keyline-CMYK.eps">
            <a:extLst>
              <a:ext uri="{FF2B5EF4-FFF2-40B4-BE49-F238E27FC236}">
                <a16:creationId xmlns:a16="http://schemas.microsoft.com/office/drawing/2014/main" id="{0EFC7152-2C89-4166-9EA9-7EC990D6FE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C59339-C7FF-4EAF-95FD-72F2A55D31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1" y="1709733"/>
            <a:ext cx="10964339" cy="2173260"/>
          </a:xfrm>
        </p:spPr>
        <p:txBody>
          <a:bodyPr/>
          <a:lstStyle>
            <a:lvl1pPr>
              <a:defRPr lang="en-US"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627CFDC-6C40-4CFA-9896-4B0AAB0251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916387"/>
            <a:ext cx="10964339" cy="2173260"/>
          </a:xfrm>
        </p:spPr>
        <p:txBody>
          <a:bodyPr/>
          <a:lstStyle>
            <a:lvl1pPr marL="0" indent="0">
              <a:buNone/>
              <a:defRPr sz="2400">
                <a:solidFill>
                  <a:srgbClr val="FF645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193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8">
    <p:bg>
      <p:bgPr>
        <a:solidFill>
          <a:srgbClr val="1F2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58BFDB05-E9E3-43A8-922E-984B8D9B12C7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FBC65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4" descr="UCAS-Right_aligned-White_box-Keyline-CMYK.eps">
            <a:extLst>
              <a:ext uri="{FF2B5EF4-FFF2-40B4-BE49-F238E27FC236}">
                <a16:creationId xmlns:a16="http://schemas.microsoft.com/office/drawing/2014/main" id="{ADA920C8-9562-4374-AFB7-17EA262671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007CF3C-4818-4C8A-A4AB-F8B088536D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1" y="1709733"/>
            <a:ext cx="10964339" cy="2173260"/>
          </a:xfrm>
        </p:spPr>
        <p:txBody>
          <a:bodyPr/>
          <a:lstStyle>
            <a:lvl1pPr>
              <a:defRPr lang="en-US"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974FD4-A45A-405B-8F8A-2A303C1A0B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916387"/>
            <a:ext cx="10964339" cy="2173260"/>
          </a:xfrm>
        </p:spPr>
        <p:txBody>
          <a:bodyPr/>
          <a:lstStyle>
            <a:lvl1pPr marL="0" indent="0">
              <a:buNone/>
              <a:defRPr sz="2400">
                <a:solidFill>
                  <a:srgbClr val="FF645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990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9">
    <p:bg>
      <p:bgPr>
        <a:solidFill>
          <a:srgbClr val="1F2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1060CE1-A3F3-4C99-ACF3-DC50F4D65EAC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5DB88D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4" descr="UCAS-Right_aligned-White_box-Keyline-CMYK.eps">
            <a:extLst>
              <a:ext uri="{FF2B5EF4-FFF2-40B4-BE49-F238E27FC236}">
                <a16:creationId xmlns:a16="http://schemas.microsoft.com/office/drawing/2014/main" id="{A52F96D7-E976-463F-A060-FEABBCA7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B5269E4-87F2-4C74-8EC6-A3BB1BBC55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1" y="1709733"/>
            <a:ext cx="10964339" cy="2173260"/>
          </a:xfrm>
        </p:spPr>
        <p:txBody>
          <a:bodyPr/>
          <a:lstStyle>
            <a:lvl1pPr>
              <a:defRPr lang="en-US"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8B44E1-284B-4B69-BBE2-C9CCF2677B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121" y="3916387"/>
            <a:ext cx="10964339" cy="2173260"/>
          </a:xfrm>
        </p:spPr>
        <p:txBody>
          <a:bodyPr/>
          <a:lstStyle>
            <a:lvl1pPr marL="0" indent="0">
              <a:buNone/>
              <a:defRPr sz="2400">
                <a:solidFill>
                  <a:srgbClr val="5DB88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83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0B0EEA3-96D4-4727-990B-2CEB2C976A49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3B92D9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05267C-B389-4D9F-9C5E-87F3561264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19B8D3-8C20-44D8-80E7-1A8BDBD7465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3121" y="2377732"/>
            <a:ext cx="5181600" cy="3454309"/>
          </a:xfrm>
        </p:spPr>
        <p:txBody>
          <a:bodyPr/>
          <a:lstStyle>
            <a:lvl1pPr>
              <a:buClr>
                <a:srgbClr val="3B92D9"/>
              </a:buClr>
              <a:defRPr/>
            </a:lvl1pPr>
            <a:lvl2pPr>
              <a:buClr>
                <a:srgbClr val="3B92D9"/>
              </a:buClr>
              <a:defRPr/>
            </a:lvl2pPr>
            <a:lvl3pPr>
              <a:buClr>
                <a:srgbClr val="3B92D9"/>
              </a:buClr>
              <a:defRPr/>
            </a:lvl3pPr>
            <a:lvl4pPr>
              <a:buClr>
                <a:srgbClr val="3B92D9"/>
              </a:buClr>
              <a:defRPr/>
            </a:lvl4pPr>
            <a:lvl5pPr>
              <a:buClr>
                <a:srgbClr val="3B92D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6E1FB8F-71AE-44D2-9FC2-4D26CBE5855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6000" y="2377732"/>
            <a:ext cx="5181600" cy="3454309"/>
          </a:xfrm>
        </p:spPr>
        <p:txBody>
          <a:bodyPr/>
          <a:lstStyle>
            <a:lvl1pPr>
              <a:buClr>
                <a:srgbClr val="3B92D9"/>
              </a:buClr>
              <a:defRPr/>
            </a:lvl1pPr>
            <a:lvl2pPr>
              <a:buClr>
                <a:srgbClr val="3B92D9"/>
              </a:buClr>
              <a:defRPr/>
            </a:lvl2pPr>
            <a:lvl3pPr>
              <a:buClr>
                <a:srgbClr val="3B92D9"/>
              </a:buClr>
              <a:defRPr/>
            </a:lvl3pPr>
            <a:lvl4pPr>
              <a:buClr>
                <a:srgbClr val="3B92D9"/>
              </a:buClr>
              <a:defRPr/>
            </a:lvl4pPr>
            <a:lvl5pPr>
              <a:buClr>
                <a:srgbClr val="3B92D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40E4D2D-8B9E-4ECA-A157-A742196882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B05BB0-1772-4A29-98EC-2AC0527E7015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ACD910-ECC8-49F6-B434-55799469A6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|   </a:t>
            </a:r>
            <a:fld id="{AF87C164-551A-4301-8763-133D1F670232}" type="slidenum"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C7D920-DA56-47A0-A7E8-43FC22A130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4131103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256DC91B-5950-4769-958F-A018A53FF297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FF645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73651B-5149-4EB6-A072-FE1733E3AC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1" y="740835"/>
            <a:ext cx="10972275" cy="14393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09697A8-AB0B-4D6B-A806-44AF6122BB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3122" y="2372782"/>
            <a:ext cx="5157788" cy="54784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645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608B59-2ACA-48C9-BB2E-D368C043204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83122" y="3006729"/>
            <a:ext cx="5157788" cy="2850464"/>
          </a:xfrm>
        </p:spPr>
        <p:txBody>
          <a:bodyPr/>
          <a:lstStyle>
            <a:lvl1pPr>
              <a:buClr>
                <a:srgbClr val="FF6451"/>
              </a:buClr>
              <a:defRPr/>
            </a:lvl1pPr>
            <a:lvl2pPr>
              <a:buClr>
                <a:srgbClr val="FF6451"/>
              </a:buClr>
              <a:defRPr/>
            </a:lvl2pPr>
            <a:lvl3pPr>
              <a:buClr>
                <a:srgbClr val="FF6451"/>
              </a:buClr>
              <a:defRPr/>
            </a:lvl3pPr>
            <a:lvl4pPr>
              <a:buClr>
                <a:srgbClr val="FF6451"/>
              </a:buClr>
              <a:defRPr/>
            </a:lvl4pPr>
            <a:lvl5pPr>
              <a:buClr>
                <a:srgbClr val="FF645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420FD88-0E23-4DB5-8401-53BDDAC8A2F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096000" y="2372782"/>
            <a:ext cx="5183184" cy="54784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645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6F40401-E5C7-42D5-8E96-9955E78B894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096000" y="3006717"/>
            <a:ext cx="5259384" cy="2850464"/>
          </a:xfrm>
        </p:spPr>
        <p:txBody>
          <a:bodyPr/>
          <a:lstStyle>
            <a:lvl1pPr>
              <a:buClr>
                <a:srgbClr val="FF6451"/>
              </a:buClr>
              <a:defRPr/>
            </a:lvl1pPr>
            <a:lvl2pPr>
              <a:buClr>
                <a:srgbClr val="FF6451"/>
              </a:buClr>
              <a:defRPr/>
            </a:lvl2pPr>
            <a:lvl3pPr>
              <a:buClr>
                <a:srgbClr val="FF6451"/>
              </a:buClr>
              <a:defRPr/>
            </a:lvl3pPr>
            <a:lvl4pPr>
              <a:buClr>
                <a:srgbClr val="FF6451"/>
              </a:buClr>
              <a:defRPr/>
            </a:lvl4pPr>
            <a:lvl5pPr>
              <a:buClr>
                <a:srgbClr val="FF645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2879161-BAE3-4052-BEDA-C09DC0FAA4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E60CF08F-5AAB-4B4A-843F-4E9B018DF676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94121C-D1D9-400D-BAFF-FFB9682CB5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CC9FB162-ADDA-426F-BF64-1DBAAC59B530}" type="slidenum"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597810-88C7-439D-9CA2-4D7A64D661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2230577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12437B8-DB97-4BDA-8B68-AFC83E22F48E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5DB88D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3AC2E8-1C8C-4CEF-A05E-8044EEB257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6DCE8-5ECE-4317-9A0E-79C205A232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4B1D948C-0A00-4622-8723-89F7717FE3C2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BDC28D-7379-4375-A5CA-6AF6E67405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2D10CD67-31B9-4DAF-BE12-FDF6480526F8}" type="slidenum"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077B4B-E652-48E2-BAE7-8567F33629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83883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UCAS-Right_aligned-White_box-Keyline-CMYK.eps">
            <a:extLst>
              <a:ext uri="{FF2B5EF4-FFF2-40B4-BE49-F238E27FC236}">
                <a16:creationId xmlns:a16="http://schemas.microsoft.com/office/drawing/2014/main" id="{32175B58-0D01-42BE-87CD-E557DE1858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3">
            <a:extLst>
              <a:ext uri="{FF2B5EF4-FFF2-40B4-BE49-F238E27FC236}">
                <a16:creationId xmlns:a16="http://schemas.microsoft.com/office/drawing/2014/main" id="{F19AC578-F30B-4D31-A975-76FEBACF6FA3}"/>
              </a:ext>
            </a:extLst>
          </p:cNvPr>
          <p:cNvSpPr/>
          <p:nvPr/>
        </p:nvSpPr>
        <p:spPr>
          <a:xfrm>
            <a:off x="393570" y="740835"/>
            <a:ext cx="6610855" cy="5355164"/>
          </a:xfrm>
          <a:prstGeom prst="rect">
            <a:avLst/>
          </a:prstGeom>
          <a:solidFill>
            <a:srgbClr val="3B92D9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F5B4EF-19C9-49A7-A61F-09F073B233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0608" y="2180161"/>
            <a:ext cx="5653747" cy="1728447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BD7BDF2-C033-466E-AD6A-F41F95ABF77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0608" y="4040099"/>
            <a:ext cx="5988429" cy="787395"/>
          </a:xfrm>
        </p:spPr>
        <p:txBody>
          <a:bodyPr/>
          <a:lstStyle>
            <a:lvl1pPr marL="0" indent="0">
              <a:buNone/>
              <a:defRPr lang="en-GB" sz="2400"/>
            </a:lvl1pPr>
          </a:lstStyle>
          <a:p>
            <a:pPr lvl="0"/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F7F0B3F-97F5-49EF-9BB4-79A68C1275B4}"/>
              </a:ext>
            </a:extLst>
          </p:cNvPr>
          <p:cNvSpPr/>
          <p:nvPr/>
        </p:nvSpPr>
        <p:spPr>
          <a:xfrm>
            <a:off x="967862" y="1811378"/>
            <a:ext cx="1050693" cy="1311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074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C23CCC3-45A5-4034-B434-CCAB7785572E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FBC65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1F2834"/>
              </a:solidFill>
              <a:uFillTx/>
              <a:latin typeface="Calibri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530A33D-AD30-447F-A814-96794A2178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6889BE-DA19-43C5-BE9B-1EEF77443416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E6E0EC6-CDF9-454C-855E-824BEB2BE3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|   </a:t>
            </a:r>
            <a:fld id="{65BA728C-61AA-4A1B-B5BE-2EC35FD98C68}" type="slidenum"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E7734-0EB5-4F63-9D66-28DECE72CE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1266540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8573D42-AFCF-433C-9081-84977AD41A82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FF645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1F2834"/>
              </a:solidFill>
              <a:uFillTx/>
              <a:latin typeface="Calibri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DC7E1C-DB00-40D7-931A-362B117BA1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51B4AA44-1EEC-41DE-8CE3-A586216BBFAC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BCDEFB-7F32-445B-9E97-356477436A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5B31D524-A3A8-45B9-9372-3D58507746DB}" type="slidenum"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499B5-6410-4ED7-B5FA-75EE022CD3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3344236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1845440-B4DC-4E97-8223-9F2C437D91EB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836CD8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1F2834"/>
              </a:solidFill>
              <a:uFillTx/>
              <a:latin typeface="Calibri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041414-3DC6-4485-9995-3C24878674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1AC8C6E-89AC-4755-8905-99176215DD2C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A79B8A-5D09-4AF3-ACDE-249906CDE3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53CD308F-235A-42A6-912B-6C678B004F48}" type="slidenum"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3FCAE-0C11-40A4-BC76-CEBD3F9632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128581638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47C20E3-7E77-4C04-BCEF-F1A9CAB218EA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3BC0C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1F2834"/>
              </a:solidFill>
              <a:uFillTx/>
              <a:latin typeface="Calibri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797484-16F0-43CF-B9E1-B4D04D2DED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6E5EF-42D1-45E5-8294-4F414225BB5B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4ECE9A-9498-45D1-9400-734A2258F1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|   </a:t>
            </a:r>
            <a:fld id="{D81433D9-40B5-47C2-BC9E-38B8662561C1}" type="slidenum"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BBFEB-83D3-489A-8A64-EC66CDFAD6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3010552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C20A124-BB10-4E4F-8515-76AA8AC7980E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5DB88D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1F2834"/>
              </a:solidFill>
              <a:uFillTx/>
              <a:latin typeface="Calibri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FEB729-1285-4DC3-8784-68358D22AE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3A3952-30D7-43AA-B5E4-C3E2DEEE9052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0C0FD6-D706-45B4-B2BA-CEA5CB314F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|   </a:t>
            </a:r>
            <a:fld id="{08D4C232-427F-41B6-8341-48283A2F873B}" type="slidenum"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4249C-151F-4871-9BEA-DC84B8F258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2935748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9D42366-CE0D-492A-B7D9-639DA8A8DED1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3B92D9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1F2834"/>
              </a:solidFill>
              <a:uFillTx/>
              <a:latin typeface="Calibri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73D54A-C7C8-48A0-A741-320E6C5A98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9C452D1-E135-43E5-99DF-2F4D47D27897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79D74C-A657-4821-B2E9-FFFDB5EA33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676B9DF5-BB8A-44F3-AFA2-BCE9B89B0FAB}" type="slidenum"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4838-3E7E-4519-825C-5B05D63B64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</p:spTree>
    <p:extLst>
      <p:ext uri="{BB962C8B-B14F-4D97-AF65-F5344CB8AC3E}">
        <p14:creationId xmlns:p14="http://schemas.microsoft.com/office/powerpoint/2010/main" val="38322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65A81136-13EF-4707-88BC-D6908A141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249" y="1"/>
            <a:ext cx="8026749" cy="6857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B55F4105-82B5-4C06-BEB3-39F2045E70EC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3B92D9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1F2834"/>
              </a:solidFill>
              <a:uFillTx/>
              <a:latin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AE0C5-E3AD-421A-9E70-EC4898C454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1554855-164A-4CDF-AA91-F55A2854DE97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D12A73-DBAF-4DCA-A583-FD2CFDA035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531017CB-FB44-4A4C-8889-2A4431148CCC}" type="slidenum"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433C77-51FF-4339-AA95-B4C678B008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pic>
        <p:nvPicPr>
          <p:cNvPr id="7" name="Picture 8" descr="UCAS-Right_aligned-White_box-Keyline-CMYK.eps">
            <a:extLst>
              <a:ext uri="{FF2B5EF4-FFF2-40B4-BE49-F238E27FC236}">
                <a16:creationId xmlns:a16="http://schemas.microsoft.com/office/drawing/2014/main" id="{49177602-4CA5-4B2D-AC62-F23C58A6A6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71391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53ED5A1-DFF3-4C67-83E2-ACE4535556A6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3BC0C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915213-1BF1-4294-8FDE-063CA8898D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1" y="740835"/>
            <a:ext cx="4388912" cy="1316564"/>
          </a:xfrm>
        </p:spPr>
        <p:txBody>
          <a:bodyPr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11B234-DEB2-4AEF-88F0-6F27E3B0A7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5" y="987430"/>
            <a:ext cx="6172199" cy="4873629"/>
          </a:xfrm>
        </p:spPr>
        <p:txBody>
          <a:bodyPr/>
          <a:lstStyle>
            <a:lvl1pPr>
              <a:buClr>
                <a:srgbClr val="3BC0C7"/>
              </a:buClr>
              <a:defRPr sz="3200"/>
            </a:lvl1pPr>
            <a:lvl2pPr>
              <a:buClr>
                <a:srgbClr val="3BC0C7"/>
              </a:buClr>
              <a:defRPr sz="2800"/>
            </a:lvl2pPr>
            <a:lvl3pPr>
              <a:buClr>
                <a:srgbClr val="3BC0C7"/>
              </a:buClr>
              <a:defRPr sz="2400"/>
            </a:lvl3pPr>
            <a:lvl4pPr>
              <a:buClr>
                <a:srgbClr val="3BC0C7"/>
              </a:buClr>
              <a:defRPr sz="2000"/>
            </a:lvl4pPr>
            <a:lvl5pPr>
              <a:buClr>
                <a:srgbClr val="3BC0C7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1610CD2-5C46-426D-B413-6E04643C92D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3121" y="2057400"/>
            <a:ext cx="4388912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B02FFA-087A-4E6C-8E50-40444E2EE2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40835BC3-CBC3-48F2-B3EC-1A8E26E4C02E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535348-C590-4EDF-AEE0-9C69FF6F09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CDAF0F-61EF-4211-B328-4D077A87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CF9F0287-8760-4025-9300-9F4EFF85D3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48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A14D65F-D2FA-4F1C-ABE1-2885F5903036}"/>
              </a:ext>
            </a:extLst>
          </p:cNvPr>
          <p:cNvSpPr/>
          <p:nvPr/>
        </p:nvSpPr>
        <p:spPr>
          <a:xfrm>
            <a:off x="6096000" y="1231770"/>
            <a:ext cx="5712877" cy="4851660"/>
          </a:xfrm>
          <a:prstGeom prst="rect">
            <a:avLst/>
          </a:prstGeom>
          <a:solidFill>
            <a:srgbClr val="3BC0C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24319C-CADB-4B98-8021-D9DBE9A1CA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2" y="740835"/>
            <a:ext cx="5109569" cy="1316564"/>
          </a:xfrm>
        </p:spPr>
        <p:txBody>
          <a:bodyPr/>
          <a:lstStyle>
            <a:lvl1pPr>
              <a:defRPr sz="4267"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B040CC5-4562-47F5-AE52-E223DE0B034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442094" y="1558565"/>
            <a:ext cx="5020689" cy="4078577"/>
          </a:xfr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21A6EA-C301-4428-8436-23860C2BE7E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3122" y="2057400"/>
            <a:ext cx="5109569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1F3E75A-07CE-4C26-9E5F-0298FC94CA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AB7A5E-8437-4363-ADAC-BAEB3DF5455F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F8A609-8164-4537-857D-FCF38B5537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BE8693-BE45-4E8A-9A58-B2B48004B7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|   </a:t>
            </a:r>
            <a:fld id="{C01EFA0A-FA6B-442B-B0BF-8984929F0066}" type="slidenum">
              <a:t>‹#›</a:t>
            </a:fld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F791B91-5AA8-42AF-9FEE-9DA1C56481FE}"/>
              </a:ext>
            </a:extLst>
          </p:cNvPr>
          <p:cNvSpPr/>
          <p:nvPr/>
        </p:nvSpPr>
        <p:spPr>
          <a:xfrm>
            <a:off x="10758196" y="595874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769925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1106FC8A-10C1-40F2-BCCB-D9F740A68FFC}"/>
              </a:ext>
            </a:extLst>
          </p:cNvPr>
          <p:cNvSpPr/>
          <p:nvPr/>
        </p:nvSpPr>
        <p:spPr>
          <a:xfrm>
            <a:off x="6096000" y="1231770"/>
            <a:ext cx="5712877" cy="4851660"/>
          </a:xfrm>
          <a:prstGeom prst="rect">
            <a:avLst/>
          </a:prstGeom>
          <a:solidFill>
            <a:srgbClr val="5DB88D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5DC9BB-E3C6-4736-913E-7C16B296D1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2" y="740835"/>
            <a:ext cx="5109569" cy="1316564"/>
          </a:xfrm>
        </p:spPr>
        <p:txBody>
          <a:bodyPr/>
          <a:lstStyle>
            <a:lvl1pPr>
              <a:defRPr sz="4267"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C7EE9F6-2C4C-4EBA-A886-DBFF70119FC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442094" y="1558565"/>
            <a:ext cx="5020689" cy="4078577"/>
          </a:xfr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8DB62F4-E6F3-4A12-850B-B0567187122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3122" y="2057400"/>
            <a:ext cx="5109569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AA2DDCA-D539-4F8A-92AB-BA70AD3522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DC6C5-4D6F-4319-B948-889FA3A1A03D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11B14B2-52A2-4E79-B739-1C9D945B69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EC78A6-6282-4945-AD17-F279E504F4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|   </a:t>
            </a:r>
            <a:fld id="{65589985-8B34-46D3-8E66-0AB94AED6E84}" type="slidenum">
              <a:t>‹#›</a:t>
            </a:fld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8EE255B-301B-44BA-9025-F4DD5D66D068}"/>
              </a:ext>
            </a:extLst>
          </p:cNvPr>
          <p:cNvSpPr/>
          <p:nvPr/>
        </p:nvSpPr>
        <p:spPr>
          <a:xfrm>
            <a:off x="10758196" y="595874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4985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UCAS-Right_aligned-White_box-Keyline-CMYK.eps">
            <a:extLst>
              <a:ext uri="{FF2B5EF4-FFF2-40B4-BE49-F238E27FC236}">
                <a16:creationId xmlns:a16="http://schemas.microsoft.com/office/drawing/2014/main" id="{9396F07C-A290-4572-A1AE-3A7FAB0CD2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BFA25C34-A8D8-4157-A3A5-B5CA382ED03E}"/>
              </a:ext>
            </a:extLst>
          </p:cNvPr>
          <p:cNvSpPr/>
          <p:nvPr/>
        </p:nvSpPr>
        <p:spPr>
          <a:xfrm>
            <a:off x="393570" y="740835"/>
            <a:ext cx="6610855" cy="5355164"/>
          </a:xfrm>
          <a:prstGeom prst="rect">
            <a:avLst/>
          </a:prstGeom>
          <a:solidFill>
            <a:srgbClr val="836CD8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06F990-F709-4FD3-8D3B-A7C13E89C1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0608" y="2180161"/>
            <a:ext cx="5653747" cy="1728447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8D6F013-17F4-4625-929E-4DAF76C4393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0608" y="4040099"/>
            <a:ext cx="5988429" cy="787395"/>
          </a:xfrm>
        </p:spPr>
        <p:txBody>
          <a:bodyPr/>
          <a:lstStyle>
            <a:lvl1pPr marL="0" indent="0">
              <a:buNone/>
              <a:defRPr lang="en-GB" sz="2400"/>
            </a:lvl1pPr>
          </a:lstStyle>
          <a:p>
            <a:pPr lvl="0"/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A28260C-2706-4536-A4EA-703C638E5D06}"/>
              </a:ext>
            </a:extLst>
          </p:cNvPr>
          <p:cNvSpPr/>
          <p:nvPr/>
        </p:nvSpPr>
        <p:spPr>
          <a:xfrm>
            <a:off x="967862" y="1811378"/>
            <a:ext cx="1050693" cy="1311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692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0190F5F1-1A3C-4B7D-9990-1FF5D7535168}"/>
              </a:ext>
            </a:extLst>
          </p:cNvPr>
          <p:cNvSpPr/>
          <p:nvPr/>
        </p:nvSpPr>
        <p:spPr>
          <a:xfrm>
            <a:off x="6096000" y="1231770"/>
            <a:ext cx="5712877" cy="4851660"/>
          </a:xfrm>
          <a:prstGeom prst="rect">
            <a:avLst/>
          </a:prstGeom>
          <a:solidFill>
            <a:srgbClr val="FBC65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ACF84C-BCD1-46AF-9CC9-FE5CF8398C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2" y="740835"/>
            <a:ext cx="5109569" cy="1316564"/>
          </a:xfrm>
        </p:spPr>
        <p:txBody>
          <a:bodyPr/>
          <a:lstStyle>
            <a:lvl1pPr>
              <a:defRPr sz="4267"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302D36D-9084-432E-B6C0-171171741A6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442094" y="1558565"/>
            <a:ext cx="5020689" cy="4078577"/>
          </a:xfr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A53CE3-BFC3-4D72-A272-17403723A1F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3122" y="2057400"/>
            <a:ext cx="5109569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CCCAF1F-3975-426F-A024-509B68B3B79F}"/>
              </a:ext>
            </a:extLst>
          </p:cNvPr>
          <p:cNvSpPr/>
          <p:nvPr/>
        </p:nvSpPr>
        <p:spPr>
          <a:xfrm>
            <a:off x="10758196" y="595874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F89107E-1ECD-4784-9E67-35C116B75D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FE0D5F-4547-4735-A8C8-66D4E9406E04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00A5298-36AC-4C64-8089-0A93667796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8285731-AAF2-4880-B301-23F4F222A3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|   </a:t>
            </a:r>
            <a:fld id="{6270AF2D-6FCC-494F-9AD0-BE8D7F8068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7371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961EA3B-ECEB-43BE-8640-82E51899A881}"/>
              </a:ext>
            </a:extLst>
          </p:cNvPr>
          <p:cNvSpPr/>
          <p:nvPr/>
        </p:nvSpPr>
        <p:spPr>
          <a:xfrm>
            <a:off x="6096000" y="1231770"/>
            <a:ext cx="5712877" cy="4851660"/>
          </a:xfrm>
          <a:prstGeom prst="rect">
            <a:avLst/>
          </a:prstGeom>
          <a:solidFill>
            <a:srgbClr val="FF645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C74142-7361-4875-B413-E9433A9A33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2" y="740835"/>
            <a:ext cx="5109569" cy="1316564"/>
          </a:xfrm>
        </p:spPr>
        <p:txBody>
          <a:bodyPr/>
          <a:lstStyle>
            <a:lvl1pPr>
              <a:defRPr sz="4267"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D61C3EC-9709-4500-9E76-C25ECFBD982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442094" y="1558565"/>
            <a:ext cx="5020689" cy="4078577"/>
          </a:xfr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B72E8C4-6D8E-498A-B9CC-13043A6066B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3122" y="2057400"/>
            <a:ext cx="5109569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C2D77CF-B587-42D1-999E-510057C9F0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8A1860-AFD2-4B25-9A4D-3B047D9EA4DA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8C273F-9CF7-40F5-A30D-29A14CF43E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8F22580-B9A0-4106-8547-1510B53C0C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|   </a:t>
            </a:r>
            <a:fld id="{A1E798E3-A419-441F-8568-15344C9408C8}" type="slidenum">
              <a:t>‹#›</a:t>
            </a:fld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CDF9619-8BEA-423E-9B90-CFD86BB76254}"/>
              </a:ext>
            </a:extLst>
          </p:cNvPr>
          <p:cNvSpPr/>
          <p:nvPr/>
        </p:nvSpPr>
        <p:spPr>
          <a:xfrm>
            <a:off x="10758196" y="595874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10841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AAE78F03-5363-4C66-9227-16FFFFDA61D4}"/>
              </a:ext>
            </a:extLst>
          </p:cNvPr>
          <p:cNvSpPr/>
          <p:nvPr/>
        </p:nvSpPr>
        <p:spPr>
          <a:xfrm>
            <a:off x="6096000" y="1231770"/>
            <a:ext cx="5712877" cy="4851660"/>
          </a:xfrm>
          <a:prstGeom prst="rect">
            <a:avLst/>
          </a:prstGeom>
          <a:solidFill>
            <a:srgbClr val="836CD8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4EB99E-4737-4C1D-B159-8EEF879979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2" y="740835"/>
            <a:ext cx="5109569" cy="1316564"/>
          </a:xfrm>
        </p:spPr>
        <p:txBody>
          <a:bodyPr/>
          <a:lstStyle>
            <a:lvl1pPr>
              <a:defRPr sz="4267"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1C85C6A-8C29-474D-AC20-2C553004F18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442094" y="1558565"/>
            <a:ext cx="5020689" cy="4078577"/>
          </a:xfr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7F2C0F6-F6DF-405B-A27D-7A72AE569A2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3122" y="2057400"/>
            <a:ext cx="5109569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BA3A0E-EA05-4203-83D1-4EAD767622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1FF975-2D28-450F-B4FA-F8CFD677173D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7B8D31-37D3-4AC5-84D6-1B0C047E9F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006F14-2640-4E08-A89C-8E4AA3B97F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|   </a:t>
            </a:r>
            <a:fld id="{9C028329-3E59-4B7B-AB75-D939275E92CB}" type="slidenum">
              <a:t>‹#›</a:t>
            </a:fld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C49439E-4CBC-4412-B883-F9B9530B1EF7}"/>
              </a:ext>
            </a:extLst>
          </p:cNvPr>
          <p:cNvSpPr/>
          <p:nvPr/>
        </p:nvSpPr>
        <p:spPr>
          <a:xfrm>
            <a:off x="10758196" y="595874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401299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819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C33A-2654-4D07-8A0D-3AD1FFCB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2DC0-D5BD-4CC7-B833-BA3BFEAE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5888-B93F-49F5-8A69-2C00511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509-A786-48DC-80FA-1E4C2B9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1B51-C837-4A22-AB12-21055F3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1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756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16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26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04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68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UCAS-Right_aligned-White_box-Keyline-CMYK.eps">
            <a:extLst>
              <a:ext uri="{FF2B5EF4-FFF2-40B4-BE49-F238E27FC236}">
                <a16:creationId xmlns:a16="http://schemas.microsoft.com/office/drawing/2014/main" id="{8A9FFD5E-A9B3-4802-BA22-0F34734FE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AD74F744-AC21-46C0-B9F2-B0D8B4865A0E}"/>
              </a:ext>
            </a:extLst>
          </p:cNvPr>
          <p:cNvSpPr/>
          <p:nvPr/>
        </p:nvSpPr>
        <p:spPr>
          <a:xfrm>
            <a:off x="393570" y="740835"/>
            <a:ext cx="6610855" cy="5355164"/>
          </a:xfrm>
          <a:prstGeom prst="rect">
            <a:avLst/>
          </a:prstGeom>
          <a:solidFill>
            <a:srgbClr val="3BC0C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48F996-38E6-44A6-96B8-A04324C8F3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0608" y="2180161"/>
            <a:ext cx="5653747" cy="1728447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26232D4-A933-4361-8FAE-1DF418CCAB9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0608" y="4040099"/>
            <a:ext cx="5988429" cy="787395"/>
          </a:xfrm>
        </p:spPr>
        <p:txBody>
          <a:bodyPr/>
          <a:lstStyle>
            <a:lvl1pPr marL="0" indent="0">
              <a:buNone/>
              <a:defRPr lang="en-GB" sz="2400"/>
            </a:lvl1pPr>
          </a:lstStyle>
          <a:p>
            <a:pPr lvl="0"/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B1EEE5D-4A57-45FB-B8B7-B0495338EA8E}"/>
              </a:ext>
            </a:extLst>
          </p:cNvPr>
          <p:cNvSpPr/>
          <p:nvPr/>
        </p:nvSpPr>
        <p:spPr>
          <a:xfrm>
            <a:off x="967862" y="1811378"/>
            <a:ext cx="1050693" cy="1311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486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84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456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47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8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UCAS-Right_aligned-White_box-Keyline-CMYK.eps">
            <a:extLst>
              <a:ext uri="{FF2B5EF4-FFF2-40B4-BE49-F238E27FC236}">
                <a16:creationId xmlns:a16="http://schemas.microsoft.com/office/drawing/2014/main" id="{1EC20B33-87DE-4DF5-AE98-AC5D444DAD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AC8C4F40-6194-475B-9104-500DB258B84A}"/>
              </a:ext>
            </a:extLst>
          </p:cNvPr>
          <p:cNvSpPr/>
          <p:nvPr/>
        </p:nvSpPr>
        <p:spPr>
          <a:xfrm>
            <a:off x="393570" y="740835"/>
            <a:ext cx="6610855" cy="5355164"/>
          </a:xfrm>
          <a:prstGeom prst="rect">
            <a:avLst/>
          </a:prstGeom>
          <a:solidFill>
            <a:srgbClr val="FBC65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2B76F8-0FF5-4203-A272-D282DD5BF7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0608" y="2180161"/>
            <a:ext cx="5653747" cy="1728447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4DBA59C-B5E1-4A65-99A3-E0FD7B953C7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0608" y="4040099"/>
            <a:ext cx="5988429" cy="787395"/>
          </a:xfrm>
        </p:spPr>
        <p:txBody>
          <a:bodyPr/>
          <a:lstStyle>
            <a:lvl1pPr marL="0" indent="0">
              <a:buNone/>
              <a:defRPr lang="en-GB" sz="2400"/>
            </a:lvl1pPr>
          </a:lstStyle>
          <a:p>
            <a:pPr lvl="0"/>
            <a:r>
              <a:rPr lang="en-GB"/>
              <a:t>Click to edit Master </a:t>
            </a:r>
            <a:br>
              <a:rPr lang="en-GB"/>
            </a:br>
            <a:r>
              <a:rPr lang="en-GB"/>
              <a:t>subtitle style</a:t>
            </a: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E6156F6-6B94-46E7-B8BC-560D86A1AF5A}"/>
              </a:ext>
            </a:extLst>
          </p:cNvPr>
          <p:cNvSpPr/>
          <p:nvPr/>
        </p:nvSpPr>
        <p:spPr>
          <a:xfrm>
            <a:off x="967862" y="1811378"/>
            <a:ext cx="1050693" cy="1311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5704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FD3A4ABC-F119-4877-815D-8B7111EE91CB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5DB88D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7050CAB-F002-4FE2-9E3C-BDDBFBDFF6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C9DC73-DDF5-46A3-85BD-3A5AB6B0F40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DB88D"/>
              </a:buClr>
              <a:defRPr/>
            </a:lvl1pPr>
            <a:lvl2pPr>
              <a:buClr>
                <a:srgbClr val="5DB88D"/>
              </a:buClr>
              <a:defRPr/>
            </a:lvl2pPr>
            <a:lvl3pPr>
              <a:buClr>
                <a:srgbClr val="5DB88D"/>
              </a:buClr>
              <a:defRPr/>
            </a:lvl3pPr>
            <a:lvl4pPr>
              <a:buClr>
                <a:srgbClr val="5DB88D"/>
              </a:buClr>
              <a:defRPr/>
            </a:lvl4pPr>
            <a:lvl5pPr>
              <a:buClr>
                <a:srgbClr val="5DB88D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C47565-2945-46E1-B943-81545A6ED3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B48CD40-974B-4ED7-82E3-110FDD5474E1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210D2E-0E82-459E-88E7-462511AB15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0C4150-F46C-4D6E-B186-57A5F1A4AA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4226D69C-EF70-48AE-8311-864D7EFA8F30}" type="slidenum">
              <a:t>‹#›</a:t>
            </a:fld>
            <a:endParaRPr lang="en-US"/>
          </a:p>
        </p:txBody>
      </p:sp>
      <p:pic>
        <p:nvPicPr>
          <p:cNvPr id="8" name="Picture 9" descr="UCAS-Right_aligned-White_box-Keyline-CMYK.eps">
            <a:extLst>
              <a:ext uri="{FF2B5EF4-FFF2-40B4-BE49-F238E27FC236}">
                <a16:creationId xmlns:a16="http://schemas.microsoft.com/office/drawing/2014/main" id="{C06A0B0C-6C33-4B39-8928-0D98DCE5C9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A5095A8E-6F3D-4C7E-B472-3CFCAA6D368C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31016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06515591-8F33-4C3F-9D72-1AE55B027175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FF645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EA8268-80CD-4582-B0CC-3986E44105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B39DA6-D301-4883-BE22-8135FD7E8AF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451"/>
              </a:buClr>
              <a:defRPr/>
            </a:lvl1pPr>
            <a:lvl2pPr>
              <a:buClr>
                <a:srgbClr val="FF6451"/>
              </a:buClr>
              <a:defRPr/>
            </a:lvl2pPr>
            <a:lvl3pPr>
              <a:buClr>
                <a:srgbClr val="FF6451"/>
              </a:buClr>
              <a:defRPr/>
            </a:lvl3pPr>
            <a:lvl4pPr>
              <a:buClr>
                <a:srgbClr val="FF6451"/>
              </a:buClr>
              <a:defRPr/>
            </a:lvl4pPr>
            <a:lvl5pPr>
              <a:buClr>
                <a:srgbClr val="FF645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F07F78-2161-46B3-90CE-CF666BB2C9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C0906959-BAFB-4CBD-AAAD-778E6F478DE4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C045A8-FD3C-42F1-B7ED-3441A3C6D7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28FCD1-DD6C-4E33-A436-36EA069FF4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|   </a:t>
            </a:r>
            <a:fld id="{71C72447-BB11-4B92-946B-37106B65E33D}" type="slidenum">
              <a:t>‹#›</a:t>
            </a:fld>
            <a:endParaRPr lang="en-US"/>
          </a:p>
        </p:txBody>
      </p:sp>
      <p:pic>
        <p:nvPicPr>
          <p:cNvPr id="8" name="Picture 9" descr="UCAS-Right_aligned-White_box-Keyline-CMYK.eps">
            <a:extLst>
              <a:ext uri="{FF2B5EF4-FFF2-40B4-BE49-F238E27FC236}">
                <a16:creationId xmlns:a16="http://schemas.microsoft.com/office/drawing/2014/main" id="{B9C89690-D9D3-4A27-BE9F-58CF484A99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23EF87E-4410-4E67-B801-AEB03B1F3CD1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1017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C06B20F3-5070-4A3C-90F5-218FEA4E36BA}"/>
              </a:ext>
            </a:extLst>
          </p:cNvPr>
          <p:cNvSpPr/>
          <p:nvPr/>
        </p:nvSpPr>
        <p:spPr>
          <a:xfrm>
            <a:off x="0" y="6176967"/>
            <a:ext cx="12192000" cy="681032"/>
          </a:xfrm>
          <a:prstGeom prst="rect">
            <a:avLst/>
          </a:prstGeom>
          <a:solidFill>
            <a:srgbClr val="FBC65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21221E-94BD-445F-B9E8-8B4E6B9F9C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A1778A-93B4-4074-9B55-06BEC34C170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BC651"/>
              </a:buClr>
              <a:defRPr/>
            </a:lvl1pPr>
            <a:lvl2pPr>
              <a:buClr>
                <a:srgbClr val="FBC651"/>
              </a:buClr>
              <a:defRPr/>
            </a:lvl2pPr>
            <a:lvl3pPr>
              <a:buClr>
                <a:srgbClr val="FBC651"/>
              </a:buClr>
              <a:defRPr/>
            </a:lvl3pPr>
            <a:lvl4pPr>
              <a:buClr>
                <a:srgbClr val="FBC651"/>
              </a:buClr>
              <a:defRPr/>
            </a:lvl4pPr>
            <a:lvl5pPr>
              <a:buClr>
                <a:srgbClr val="FBC65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AC4A3B-D00F-453E-B0C5-DF3B672B9F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4788DA-8C2D-495E-882A-DA6EB513A43E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3BF77D-D914-45AC-B3DC-0EBD82125A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83121" y="6405030"/>
            <a:ext cx="5976835" cy="30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3A13DB-421C-4ACF-AF69-83107B858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|   </a:t>
            </a:r>
            <a:fld id="{10F5A01B-0D1D-4744-B575-DC2A96FD5435}" type="slidenum">
              <a:t>‹#›</a:t>
            </a:fld>
            <a:endParaRPr lang="en-US"/>
          </a:p>
        </p:txBody>
      </p:sp>
      <p:pic>
        <p:nvPicPr>
          <p:cNvPr id="8" name="Picture 9" descr="UCAS-Right_aligned-White_box-Keyline-CMYK.eps">
            <a:extLst>
              <a:ext uri="{FF2B5EF4-FFF2-40B4-BE49-F238E27FC236}">
                <a16:creationId xmlns:a16="http://schemas.microsoft.com/office/drawing/2014/main" id="{21E16144-974D-498C-AF1A-40725C7BB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AABF364C-03FC-4981-9135-932BFDB161DD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1311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3F3D90-DEEF-4B11-94A9-E13E675A9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122" y="753331"/>
            <a:ext cx="10970677" cy="14263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1409A-6F5B-4DB4-83D9-60ECF8A7C5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3122" y="2372781"/>
            <a:ext cx="10970677" cy="38041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9CDF7-F64A-46A6-9035-D7107D5203B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951793" y="6405029"/>
            <a:ext cx="3123468" cy="314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>
            <a:lvl1pPr marL="0" marR="0" lvl="0" indent="0" algn="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1F2834"/>
                </a:solidFill>
                <a:uFillTx/>
                <a:latin typeface="Calibri"/>
              </a:defRPr>
            </a:lvl1pPr>
          </a:lstStyle>
          <a:p>
            <a:pPr lvl="0"/>
            <a:fld id="{8E330601-4DD8-44E4-A53F-5D1796B443EE}" type="datetime4">
              <a:rPr lang="en-GB"/>
              <a:pPr lvl="0"/>
              <a:t>18 April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07A2D-D90C-418A-9976-F350E61102F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83121" y="6405030"/>
            <a:ext cx="5486643" cy="301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1F2834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Security marking: PUBLIC/INTERNAL USE ONLY/CONFIDENTIAL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58368-A263-40FA-8C9C-58CAFAEC0B3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75250" y="6405030"/>
            <a:ext cx="733628" cy="301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1F2834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|   </a:t>
            </a:r>
            <a:fld id="{176934B8-A702-4BFC-8B78-09D0A7E832A8}" type="slidenum"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C5CEA6B-DFF3-4E02-89AA-3EDD6827D36A}"/>
              </a:ext>
            </a:extLst>
          </p:cNvPr>
          <p:cNvSpPr/>
          <p:nvPr/>
        </p:nvSpPr>
        <p:spPr>
          <a:xfrm>
            <a:off x="584814" y="466002"/>
            <a:ext cx="1050693" cy="131100"/>
          </a:xfrm>
          <a:prstGeom prst="rect">
            <a:avLst/>
          </a:prstGeom>
          <a:solidFill>
            <a:srgbClr val="1F2834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6095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Picture 9" descr="UCAS-Right_aligned-White_box-Keyline-CMYK.eps">
            <a:extLst>
              <a:ext uri="{FF2B5EF4-FFF2-40B4-BE49-F238E27FC236}">
                <a16:creationId xmlns:a16="http://schemas.microsoft.com/office/drawing/2014/main" id="{C7AA81CA-4D93-4A7C-9D0A-F38CB7B6EEDA}"/>
              </a:ext>
            </a:extLst>
          </p:cNvPr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>
          <a:xfrm>
            <a:off x="10544178" y="449067"/>
            <a:ext cx="1647821" cy="449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8860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xStyles>
    <p:titleStyle>
      <a:lvl1pPr marL="0" marR="0" lvl="0" indent="0" algn="l" defTabSz="914377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4800" b="1" i="0" u="none" strike="noStrike" kern="1200" cap="none" spc="0" baseline="0">
          <a:solidFill>
            <a:srgbClr val="1F2834"/>
          </a:solidFill>
          <a:uFillTx/>
          <a:latin typeface="Calibri"/>
        </a:defRPr>
      </a:lvl1pPr>
    </p:titleStyle>
    <p:bodyStyle>
      <a:lvl1pPr marL="228594" marR="0" lvl="0" indent="-228594" algn="l" defTabSz="914377" rtl="0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1F2834"/>
        </a:buClr>
        <a:buSzPct val="100000"/>
        <a:buFont typeface="Wingdings" pitchFamily="2"/>
        <a:buChar char="§"/>
        <a:tabLst/>
        <a:defRPr lang="en-US" sz="2800" b="0" i="0" u="none" strike="noStrike" kern="1200" cap="none" spc="0" baseline="0">
          <a:solidFill>
            <a:srgbClr val="1F2834"/>
          </a:solidFill>
          <a:uFillTx/>
          <a:latin typeface="Calibri Light"/>
        </a:defRPr>
      </a:lvl1pPr>
      <a:lvl2pPr marL="685783" marR="0" lvl="1" indent="-228594" algn="l" defTabSz="914377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1F2834"/>
        </a:buClr>
        <a:buSzPct val="100000"/>
        <a:buFont typeface="Wingdings" pitchFamily="2"/>
        <a:buChar char="§"/>
        <a:tabLst/>
        <a:defRPr lang="en-US" sz="2400" b="0" i="0" u="none" strike="noStrike" kern="1200" cap="none" spc="0" baseline="0">
          <a:solidFill>
            <a:srgbClr val="1F2834"/>
          </a:solidFill>
          <a:uFillTx/>
          <a:latin typeface="Calibri Light"/>
        </a:defRPr>
      </a:lvl2pPr>
      <a:lvl3pPr marL="1142971" marR="0" lvl="2" indent="-228594" algn="l" defTabSz="914377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1F2834"/>
        </a:buClr>
        <a:buSzPct val="100000"/>
        <a:buFont typeface="Wingdings" pitchFamily="2"/>
        <a:buChar char="§"/>
        <a:tabLst/>
        <a:defRPr lang="en-US" sz="2000" b="0" i="0" u="none" strike="noStrike" kern="1200" cap="none" spc="0" baseline="0">
          <a:solidFill>
            <a:srgbClr val="1F2834"/>
          </a:solidFill>
          <a:uFillTx/>
          <a:latin typeface="Calibri Light"/>
        </a:defRPr>
      </a:lvl3pPr>
      <a:lvl4pPr marL="1600160" marR="0" lvl="3" indent="-228594" algn="l" defTabSz="914377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1F2834"/>
        </a:buClr>
        <a:buSzPct val="100000"/>
        <a:buFont typeface="Wingdings" pitchFamily="2"/>
        <a:buChar char="§"/>
        <a:tabLst/>
        <a:defRPr lang="en-US" sz="1800" b="0" i="0" u="none" strike="noStrike" kern="1200" cap="none" spc="0" baseline="0">
          <a:solidFill>
            <a:srgbClr val="1F2834"/>
          </a:solidFill>
          <a:uFillTx/>
          <a:latin typeface="Calibri Light"/>
        </a:defRPr>
      </a:lvl4pPr>
      <a:lvl5pPr marL="2057349" marR="0" lvl="4" indent="-228594" algn="l" defTabSz="914377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1F2834"/>
        </a:buClr>
        <a:buSzPct val="100000"/>
        <a:buFont typeface="Wingdings" pitchFamily="2"/>
        <a:buChar char="§"/>
        <a:tabLst/>
        <a:defRPr lang="en-US" sz="1800" b="0" i="0" u="none" strike="noStrike" kern="1200" cap="none" spc="0" baseline="0">
          <a:solidFill>
            <a:srgbClr val="1F2834"/>
          </a:solidFill>
          <a:uFillTx/>
          <a:latin typeface="Calibri Light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1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7.jpeg"/><Relationship Id="rId4" Type="http://schemas.openxmlformats.org/officeDocument/2006/relationships/hyperlink" Target="http://www.unifrog.org/studen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8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AFA94131-0B47-4A89-958B-FE7DA2A2DC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Parents UCAS Meeting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447A62BF-AEEC-4D59-938C-70AD095D9C85}"/>
              </a:ext>
            </a:extLst>
          </p:cNvPr>
          <p:cNvSpPr txBox="1"/>
          <p:nvPr/>
        </p:nvSpPr>
        <p:spPr>
          <a:xfrm>
            <a:off x="8335440" y="6398678"/>
            <a:ext cx="3122077" cy="3153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0" bIns="60960" anchor="ctr" anchorCtr="0" compatLnSpc="1">
            <a:noAutofit/>
          </a:bodyPr>
          <a:lstStyle/>
          <a:p>
            <a:pPr algn="r"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0278E8-C68F-4FDF-834B-BA3BCEE9A046}" type="datetime4">
              <a:rPr lang="en-GB" sz="1200">
                <a:solidFill>
                  <a:srgbClr val="1F2834"/>
                </a:solidFill>
                <a:latin typeface="Calibri"/>
              </a:rPr>
              <a:pPr algn="r"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 April 2024</a:t>
            </a:fld>
            <a:endParaRPr lang="en-US" sz="1200" dirty="0">
              <a:solidFill>
                <a:srgbClr val="1F2834"/>
              </a:solidFill>
              <a:latin typeface="Calibri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7038735D-9698-41EF-B8BC-D596B0963BDB}"/>
              </a:ext>
            </a:extLst>
          </p:cNvPr>
          <p:cNvSpPr txBox="1"/>
          <p:nvPr/>
        </p:nvSpPr>
        <p:spPr>
          <a:xfrm>
            <a:off x="0" y="6405030"/>
            <a:ext cx="5977469" cy="3026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1F2834"/>
                </a:solidFill>
                <a:latin typeface="Calibri"/>
              </a:rPr>
              <a:t>Security marking: </a:t>
            </a:r>
            <a:r>
              <a:rPr lang="en-US" sz="1200" b="1" dirty="0">
                <a:solidFill>
                  <a:srgbClr val="1F2834"/>
                </a:solidFill>
                <a:latin typeface="Calibri"/>
              </a:rPr>
              <a:t>PUBLIC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69F1FE8-3717-49A9-9E17-32BC58AA9572}"/>
              </a:ext>
            </a:extLst>
          </p:cNvPr>
          <p:cNvSpPr txBox="1"/>
          <p:nvPr/>
        </p:nvSpPr>
        <p:spPr>
          <a:xfrm>
            <a:off x="11457518" y="6405030"/>
            <a:ext cx="734481" cy="3026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1F2834"/>
                </a:solidFill>
                <a:latin typeface="Calibri"/>
              </a:rPr>
              <a:t>|   </a:t>
            </a:r>
            <a:fld id="{1237EE5D-EE84-4567-95F0-0AFA7A4C45D6}" type="slidenum">
              <a:rPr sz="1200" kern="0">
                <a:solidFill>
                  <a:srgbClr val="1F2834"/>
                </a:solidFill>
                <a:latin typeface="Calibri"/>
              </a:rPr>
              <a:pPr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1200" kern="0" dirty="0">
              <a:solidFill>
                <a:srgbClr val="1F2834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90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F85ED48A-0F99-4C30-89F2-77000DDCA8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1655" y="292338"/>
            <a:ext cx="10970677" cy="683210"/>
          </a:xfrm>
        </p:spPr>
        <p:txBody>
          <a:bodyPr>
            <a:normAutofit/>
          </a:bodyPr>
          <a:lstStyle/>
          <a:p>
            <a:pPr lvl="0"/>
            <a:r>
              <a:rPr lang="en-GB" sz="4267" dirty="0"/>
              <a:t>Other options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5BB27198-4A19-4020-8146-EE7CDC6EA7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66990" y="849977"/>
            <a:ext cx="8442728" cy="5705947"/>
          </a:xfrm>
        </p:spPr>
        <p:txBody>
          <a:bodyPr>
            <a:normAutofit fontScale="92500"/>
          </a:bodyPr>
          <a:lstStyle/>
          <a:p>
            <a:pPr marL="0" indent="0" defTabSz="1219170">
              <a:lnSpc>
                <a:spcPct val="150000"/>
              </a:lnSpc>
              <a:spcBef>
                <a:spcPts val="267"/>
              </a:spcBef>
              <a:buNone/>
            </a:pPr>
            <a:r>
              <a:rPr lang="en-US" sz="3000" b="1" dirty="0">
                <a:latin typeface="Open Sans" panose="020B0606030504020204"/>
              </a:rPr>
              <a:t>Extra </a:t>
            </a:r>
            <a:r>
              <a:rPr lang="en-US" sz="3000" dirty="0">
                <a:latin typeface="Open Sans" panose="020B0606030504020204"/>
              </a:rPr>
              <a:t>(Feb – Jun)</a:t>
            </a:r>
          </a:p>
          <a:p>
            <a:pPr marL="533387" lvl="1" indent="-380990" defTabSz="1219170">
              <a:lnSpc>
                <a:spcPct val="150000"/>
              </a:lnSpc>
              <a:spcBef>
                <a:spcPts val="267"/>
              </a:spcBef>
              <a:buFont typeface="Arial" pitchFamily="34"/>
              <a:buChar char="•"/>
            </a:pPr>
            <a:r>
              <a:rPr lang="en-US" sz="3000" dirty="0">
                <a:latin typeface="Open Sans" panose="020B0606030504020204"/>
              </a:rPr>
              <a:t>Used all five choices and had no offers</a:t>
            </a:r>
          </a:p>
          <a:p>
            <a:pPr marL="533387" lvl="1" indent="-380990" defTabSz="1219170">
              <a:lnSpc>
                <a:spcPct val="150000"/>
              </a:lnSpc>
              <a:spcBef>
                <a:spcPts val="267"/>
              </a:spcBef>
              <a:buFont typeface="Arial" pitchFamily="34"/>
              <a:buChar char="•"/>
            </a:pPr>
            <a:r>
              <a:rPr lang="en-US" sz="3000" dirty="0">
                <a:latin typeface="Open Sans" panose="020B0606030504020204"/>
              </a:rPr>
              <a:t>Add Extra choices for consideration one at a time in Track</a:t>
            </a:r>
          </a:p>
          <a:p>
            <a:pPr marL="0" indent="0" defTabSz="1219170">
              <a:lnSpc>
                <a:spcPct val="150000"/>
              </a:lnSpc>
              <a:spcBef>
                <a:spcPts val="267"/>
              </a:spcBef>
              <a:buNone/>
            </a:pPr>
            <a:r>
              <a:rPr lang="en-US" sz="3000" b="1" dirty="0">
                <a:latin typeface="Open Sans" panose="020B0606030504020204"/>
              </a:rPr>
              <a:t>Clearing</a:t>
            </a:r>
            <a:r>
              <a:rPr lang="en-US" sz="3000" dirty="0">
                <a:latin typeface="Open Sans" panose="020B0606030504020204"/>
              </a:rPr>
              <a:t> (Jul – Oct)</a:t>
            </a:r>
            <a:endParaRPr lang="en-US" sz="3000" dirty="0">
              <a:latin typeface="Open Sans" panose="020B0606030504020204"/>
              <a:cs typeface="Calibri Light"/>
            </a:endParaRPr>
          </a:p>
          <a:p>
            <a:pPr defTabSz="1219170">
              <a:lnSpc>
                <a:spcPct val="150000"/>
              </a:lnSpc>
              <a:spcBef>
                <a:spcPts val="267"/>
              </a:spcBef>
              <a:buFont typeface="Arial" pitchFamily="34"/>
              <a:buChar char="•"/>
            </a:pPr>
            <a:r>
              <a:rPr lang="en-US" sz="3000" dirty="0">
                <a:latin typeface="Open Sans" panose="020B0606030504020204"/>
              </a:rPr>
              <a:t>Apply after 30 June, receive no offers, decline all offers, not met conditions</a:t>
            </a:r>
          </a:p>
          <a:p>
            <a:pPr defTabSz="1219170">
              <a:lnSpc>
                <a:spcPct val="150000"/>
              </a:lnSpc>
              <a:spcBef>
                <a:spcPts val="267"/>
              </a:spcBef>
              <a:buFont typeface="Arial" pitchFamily="34"/>
              <a:buChar char="•"/>
            </a:pPr>
            <a:r>
              <a:rPr lang="en-US" sz="3000" dirty="0">
                <a:latin typeface="Open Sans" panose="020B0606030504020204"/>
              </a:rPr>
              <a:t>Find vacancies from July – opens on results day</a:t>
            </a:r>
          </a:p>
          <a:p>
            <a:pPr marL="0" indent="-304792" defTabSz="1219170">
              <a:spcBef>
                <a:spcPts val="267"/>
              </a:spcBef>
              <a:buFont typeface="Arial" pitchFamily="34"/>
              <a:buChar char="•"/>
            </a:pPr>
            <a:endParaRPr lang="en-US" sz="2400" dirty="0">
              <a:latin typeface="Open Sans" panose="020B0606030504020204"/>
              <a:cs typeface="Calibri Light"/>
            </a:endParaRPr>
          </a:p>
          <a:p>
            <a:pPr lvl="0"/>
            <a:endParaRPr lang="en-GB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C667472-DD36-4B63-A0AB-D1134B27F5B2}"/>
              </a:ext>
            </a:extLst>
          </p:cNvPr>
          <p:cNvSpPr txBox="1"/>
          <p:nvPr/>
        </p:nvSpPr>
        <p:spPr>
          <a:xfrm>
            <a:off x="383121" y="6405030"/>
            <a:ext cx="5976835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alibri"/>
              </a:rPr>
              <a:t>Security</a:t>
            </a:r>
            <a:r>
              <a:rPr lang="en-US" sz="1200" dirty="0">
                <a:solidFill>
                  <a:srgbClr val="FFFFFF"/>
                </a:solidFill>
                <a:latin typeface="Calibri"/>
              </a:rPr>
              <a:t> marking: </a:t>
            </a:r>
            <a:r>
              <a:rPr lang="en-US" sz="1200" b="1" dirty="0">
                <a:solidFill>
                  <a:srgbClr val="FFFFFF"/>
                </a:solidFill>
                <a:latin typeface="Calibri"/>
              </a:rPr>
              <a:t>PUBLIC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A162691-FA4A-4AA9-B819-8ECAF848BB5F}"/>
              </a:ext>
            </a:extLst>
          </p:cNvPr>
          <p:cNvSpPr txBox="1"/>
          <p:nvPr/>
        </p:nvSpPr>
        <p:spPr>
          <a:xfrm>
            <a:off x="11075250" y="6405030"/>
            <a:ext cx="733628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alibri"/>
              </a:rPr>
              <a:t>|   </a:t>
            </a:r>
            <a:fld id="{9D7C987A-121D-4707-8420-B3571F86C8AC}" type="slidenum">
              <a:rPr sz="1200" kern="0">
                <a:solidFill>
                  <a:srgbClr val="FFFFFF"/>
                </a:solidFill>
                <a:latin typeface="Calibri"/>
              </a:rPr>
              <a:pPr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n-US" sz="1200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Graphic 11" descr="Checkmark">
            <a:extLst>
              <a:ext uri="{FF2B5EF4-FFF2-40B4-BE49-F238E27FC236}">
                <a16:creationId xmlns:a16="http://schemas.microsoft.com/office/drawing/2014/main" id="{1072EEE8-BF8A-4FD6-BDC4-4C68D9841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874" y="2058399"/>
            <a:ext cx="2928116" cy="2928116"/>
          </a:xfrm>
          <a:prstGeom prst="rect">
            <a:avLst/>
          </a:prstGeom>
          <a:noFill/>
          <a:ln cap="flat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5B2C-541F-469C-BEC9-1C07A0C1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06" y="410339"/>
            <a:ext cx="10970677" cy="794042"/>
          </a:xfrm>
        </p:spPr>
        <p:txBody>
          <a:bodyPr/>
          <a:lstStyle/>
          <a:p>
            <a:r>
              <a:rPr lang="en-GB" dirty="0"/>
              <a:t>What should Students be doing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B07AA-033B-4600-B340-39B3D5F8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45" y="1485735"/>
            <a:ext cx="11276539" cy="4620686"/>
          </a:xfrm>
        </p:spPr>
        <p:txBody>
          <a:bodyPr>
            <a:normAutofit/>
          </a:bodyPr>
          <a:lstStyle/>
          <a:p>
            <a:r>
              <a:rPr lang="en-GB" dirty="0"/>
              <a:t>Researching - universities and courses and where this will lead </a:t>
            </a:r>
          </a:p>
          <a:p>
            <a:r>
              <a:rPr lang="en-GB" dirty="0"/>
              <a:t>Preparation for writing personal statement:</a:t>
            </a:r>
          </a:p>
          <a:p>
            <a:pPr marL="0" indent="0">
              <a:buNone/>
            </a:pPr>
            <a:r>
              <a:rPr lang="en-GB" dirty="0"/>
              <a:t> - Wider reading - go beyond the syllabus</a:t>
            </a:r>
          </a:p>
          <a:p>
            <a:pPr>
              <a:buFontTx/>
              <a:buChar char="-"/>
            </a:pPr>
            <a:r>
              <a:rPr lang="en-GB" dirty="0"/>
              <a:t>Complete a </a:t>
            </a:r>
            <a:r>
              <a:rPr lang="en-GB" dirty="0" err="1"/>
              <a:t>mooc</a:t>
            </a:r>
            <a:r>
              <a:rPr lang="en-GB" dirty="0"/>
              <a:t>/s (massive open online course)</a:t>
            </a:r>
          </a:p>
          <a:p>
            <a:pPr>
              <a:buFontTx/>
              <a:buChar char="-"/>
            </a:pPr>
            <a:r>
              <a:rPr lang="en-GB" dirty="0"/>
              <a:t>Work experience (virtual if necessary)</a:t>
            </a:r>
          </a:p>
          <a:p>
            <a:pPr>
              <a:buFontTx/>
              <a:buChar char="-"/>
            </a:pPr>
            <a:r>
              <a:rPr lang="en-GB" dirty="0"/>
              <a:t>Attending online information sessions for courses/subject areas/universities</a:t>
            </a:r>
          </a:p>
          <a:p>
            <a:r>
              <a:rPr lang="en-GB" dirty="0"/>
              <a:t>Looking out for/attend open days</a:t>
            </a:r>
          </a:p>
          <a:p>
            <a:r>
              <a:rPr lang="en-GB" b="1" dirty="0"/>
              <a:t>Focusing on A-level studies – End of Year exams start Monday 19</a:t>
            </a:r>
            <a:r>
              <a:rPr lang="en-GB" b="1" baseline="30000" dirty="0"/>
              <a:t>th</a:t>
            </a:r>
            <a:r>
              <a:rPr lang="en-GB" b="1" dirty="0"/>
              <a:t> June!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00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50"/>
          <p:cNvSpPr txBox="1"/>
          <p:nvPr/>
        </p:nvSpPr>
        <p:spPr>
          <a:xfrm>
            <a:off x="4779479" y="504454"/>
            <a:ext cx="3457749" cy="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9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03" name="Google Shape;1203;p150"/>
          <p:cNvGrpSpPr/>
          <p:nvPr/>
        </p:nvGrpSpPr>
        <p:grpSpPr>
          <a:xfrm>
            <a:off x="2609095" y="1756201"/>
            <a:ext cx="2476414" cy="3747341"/>
            <a:chOff x="7226691" y="1262661"/>
            <a:chExt cx="2504586" cy="3893922"/>
          </a:xfrm>
        </p:grpSpPr>
        <p:sp>
          <p:nvSpPr>
            <p:cNvPr id="1204" name="Google Shape;1204;p150">
              <a:hlinkClick r:id="" action="ppaction://noaction"/>
            </p:cNvPr>
            <p:cNvSpPr txBox="1"/>
            <p:nvPr/>
          </p:nvSpPr>
          <p:spPr>
            <a:xfrm>
              <a:off x="7471463" y="4804785"/>
              <a:ext cx="2015045" cy="351798"/>
            </a:xfrm>
            <a:prstGeom prst="rect">
              <a:avLst/>
            </a:prstGeom>
            <a:solidFill>
              <a:srgbClr val="F905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Canadian universities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50">
              <a:hlinkClick r:id="" action="ppaction://noaction"/>
            </p:cNvPr>
            <p:cNvSpPr txBox="1"/>
            <p:nvPr/>
          </p:nvSpPr>
          <p:spPr>
            <a:xfrm>
              <a:off x="7464601" y="4341526"/>
              <a:ext cx="2015046" cy="351797"/>
            </a:xfrm>
            <a:prstGeom prst="rect">
              <a:avLst/>
            </a:prstGeom>
            <a:solidFill>
              <a:srgbClr val="FF79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College/ Sixth Form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6" name="Google Shape;1206;p150">
              <a:hlinkClick r:id="" action="ppaction://noaction"/>
            </p:cNvPr>
            <p:cNvSpPr txBox="1"/>
            <p:nvPr/>
          </p:nvSpPr>
          <p:spPr>
            <a:xfrm>
              <a:off x="7464602" y="3399091"/>
              <a:ext cx="2015045" cy="347532"/>
            </a:xfrm>
            <a:prstGeom prst="rect">
              <a:avLst/>
            </a:prstGeom>
            <a:solidFill>
              <a:srgbClr val="007E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Oxbridge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7" name="Google Shape;1207;p150">
              <a:hlinkClick r:id="" action="ppaction://noaction"/>
            </p:cNvPr>
            <p:cNvSpPr txBox="1"/>
            <p:nvPr/>
          </p:nvSpPr>
          <p:spPr>
            <a:xfrm>
              <a:off x="7464601" y="3863508"/>
              <a:ext cx="2015046" cy="347532"/>
            </a:xfrm>
            <a:prstGeom prst="rect">
              <a:avLst/>
            </a:prstGeom>
            <a:solidFill>
              <a:srgbClr val="EC4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Apprenticeships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8" name="Google Shape;1208;p150">
              <a:hlinkClick r:id="" action="ppaction://noaction"/>
            </p:cNvPr>
            <p:cNvSpPr txBox="1"/>
            <p:nvPr/>
          </p:nvSpPr>
          <p:spPr>
            <a:xfrm>
              <a:off x="7464604" y="2932306"/>
              <a:ext cx="2015045" cy="347532"/>
            </a:xfrm>
            <a:prstGeom prst="rect">
              <a:avLst/>
            </a:prstGeom>
            <a:solidFill>
              <a:srgbClr val="625C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European universities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" name="Google Shape;1209;p150"/>
            <p:cNvSpPr txBox="1"/>
            <p:nvPr/>
          </p:nvSpPr>
          <p:spPr>
            <a:xfrm>
              <a:off x="7226691" y="1262661"/>
              <a:ext cx="25045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Searching for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opportunities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" name="Google Shape;1210;p150">
              <a:hlinkClick r:id="" action="ppaction://noaction"/>
            </p:cNvPr>
            <p:cNvSpPr txBox="1"/>
            <p:nvPr/>
          </p:nvSpPr>
          <p:spPr>
            <a:xfrm>
              <a:off x="7464604" y="2469046"/>
              <a:ext cx="2015045" cy="347532"/>
            </a:xfrm>
            <a:prstGeom prst="rect">
              <a:avLst/>
            </a:prstGeom>
            <a:solidFill>
              <a:srgbClr val="2E65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US universities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1" name="Google Shape;1211;p150">
              <a:hlinkClick r:id="" action="ppaction://noaction"/>
            </p:cNvPr>
            <p:cNvSpPr txBox="1"/>
            <p:nvPr/>
          </p:nvSpPr>
          <p:spPr>
            <a:xfrm>
              <a:off x="7471463" y="1984631"/>
              <a:ext cx="2008185" cy="3517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UK universities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109;p15">
            <a:extLst>
              <a:ext uri="{FF2B5EF4-FFF2-40B4-BE49-F238E27FC236}">
                <a16:creationId xmlns:a16="http://schemas.microsoft.com/office/drawing/2014/main" id="{CB22A04E-5B52-0D48-9D8B-71E2E8BBF6CB}"/>
              </a:ext>
            </a:extLst>
          </p:cNvPr>
          <p:cNvSpPr txBox="1"/>
          <p:nvPr/>
        </p:nvSpPr>
        <p:spPr>
          <a:xfrm>
            <a:off x="645885" y="1771975"/>
            <a:ext cx="1867192" cy="4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Exploring pathways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oogle Shape;120;p16">
            <a:extLst>
              <a:ext uri="{FF2B5EF4-FFF2-40B4-BE49-F238E27FC236}">
                <a16:creationId xmlns:a16="http://schemas.microsoft.com/office/drawing/2014/main" id="{F421613C-D561-A846-A01B-101D5E9AA291}"/>
              </a:ext>
            </a:extLst>
          </p:cNvPr>
          <p:cNvGrpSpPr/>
          <p:nvPr/>
        </p:nvGrpSpPr>
        <p:grpSpPr>
          <a:xfrm>
            <a:off x="5075833" y="1756201"/>
            <a:ext cx="2228607" cy="1947729"/>
            <a:chOff x="6639677" y="1017894"/>
            <a:chExt cx="2602143" cy="2023914"/>
          </a:xfrm>
        </p:grpSpPr>
        <p:sp>
          <p:nvSpPr>
            <p:cNvPr id="23" name="Google Shape;121;p16">
              <a:hlinkClick r:id="" action="ppaction://noaction"/>
              <a:extLst>
                <a:ext uri="{FF2B5EF4-FFF2-40B4-BE49-F238E27FC236}">
                  <a16:creationId xmlns:a16="http://schemas.microsoft.com/office/drawing/2014/main" id="{A0B20990-2F6B-DC44-8000-AA2B1912D9D6}"/>
                </a:ext>
              </a:extLst>
            </p:cNvPr>
            <p:cNvSpPr txBox="1"/>
            <p:nvPr/>
          </p:nvSpPr>
          <p:spPr>
            <a:xfrm>
              <a:off x="6691286" y="1746807"/>
              <a:ext cx="2318400" cy="351798"/>
            </a:xfrm>
            <a:prstGeom prst="rect">
              <a:avLst/>
            </a:prstGeom>
            <a:solidFill>
              <a:srgbClr val="E660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Activities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22;p16">
              <a:hlinkClick r:id="" action="ppaction://noaction"/>
              <a:extLst>
                <a:ext uri="{FF2B5EF4-FFF2-40B4-BE49-F238E27FC236}">
                  <a16:creationId xmlns:a16="http://schemas.microsoft.com/office/drawing/2014/main" id="{0DC99E2C-B085-B14D-8DB7-5C929A2F486E}"/>
                </a:ext>
              </a:extLst>
            </p:cNvPr>
            <p:cNvSpPr txBox="1"/>
            <p:nvPr/>
          </p:nvSpPr>
          <p:spPr>
            <a:xfrm>
              <a:off x="6691286" y="2686564"/>
              <a:ext cx="2318400" cy="355244"/>
            </a:xfrm>
            <a:prstGeom prst="rect">
              <a:avLst/>
            </a:prstGeom>
            <a:solidFill>
              <a:srgbClr val="5659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Interactions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23;p16">
              <a:hlinkClick r:id="" action="ppaction://noaction"/>
              <a:extLst>
                <a:ext uri="{FF2B5EF4-FFF2-40B4-BE49-F238E27FC236}">
                  <a16:creationId xmlns:a16="http://schemas.microsoft.com/office/drawing/2014/main" id="{EB1E62AC-4FDB-9C48-AEE4-B366385922E9}"/>
                </a:ext>
              </a:extLst>
            </p:cNvPr>
            <p:cNvSpPr txBox="1"/>
            <p:nvPr/>
          </p:nvSpPr>
          <p:spPr>
            <a:xfrm>
              <a:off x="6691286" y="2229456"/>
              <a:ext cx="2318400" cy="347531"/>
            </a:xfrm>
            <a:prstGeom prst="rect">
              <a:avLst/>
            </a:prstGeom>
            <a:solidFill>
              <a:srgbClr val="9B59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Competencies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24;p16">
              <a:extLst>
                <a:ext uri="{FF2B5EF4-FFF2-40B4-BE49-F238E27FC236}">
                  <a16:creationId xmlns:a16="http://schemas.microsoft.com/office/drawing/2014/main" id="{946807C6-1AD6-5445-9726-FDBF7D2AECA9}"/>
                </a:ext>
              </a:extLst>
            </p:cNvPr>
            <p:cNvSpPr txBox="1"/>
            <p:nvPr/>
          </p:nvSpPr>
          <p:spPr>
            <a:xfrm>
              <a:off x="6639677" y="1017894"/>
              <a:ext cx="26021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Recording what you’ve done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oogle Shape;152;p18">
            <a:extLst>
              <a:ext uri="{FF2B5EF4-FFF2-40B4-BE49-F238E27FC236}">
                <a16:creationId xmlns:a16="http://schemas.microsoft.com/office/drawing/2014/main" id="{B1C00CAE-2EFD-484F-9A01-B4601960B68C}"/>
              </a:ext>
            </a:extLst>
          </p:cNvPr>
          <p:cNvGrpSpPr/>
          <p:nvPr/>
        </p:nvGrpSpPr>
        <p:grpSpPr>
          <a:xfrm>
            <a:off x="7292799" y="1499013"/>
            <a:ext cx="2177906" cy="2697967"/>
            <a:chOff x="6192610" y="1026408"/>
            <a:chExt cx="2542944" cy="2880855"/>
          </a:xfrm>
        </p:grpSpPr>
        <p:sp>
          <p:nvSpPr>
            <p:cNvPr id="28" name="Google Shape;153;p18">
              <a:hlinkClick r:id="" action="ppaction://noaction"/>
              <a:extLst>
                <a:ext uri="{FF2B5EF4-FFF2-40B4-BE49-F238E27FC236}">
                  <a16:creationId xmlns:a16="http://schemas.microsoft.com/office/drawing/2014/main" id="{1E61482B-2F34-F94C-B6BD-8582708D4307}"/>
                </a:ext>
              </a:extLst>
            </p:cNvPr>
            <p:cNvSpPr txBox="1"/>
            <p:nvPr/>
          </p:nvSpPr>
          <p:spPr>
            <a:xfrm>
              <a:off x="6304882" y="2546023"/>
              <a:ext cx="2318400" cy="366345"/>
            </a:xfrm>
            <a:prstGeom prst="rect">
              <a:avLst/>
            </a:prstGeom>
            <a:solidFill>
              <a:srgbClr val="55846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CV / Resumé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4;p18">
              <a:hlinkClick r:id="" action="ppaction://noaction"/>
              <a:extLst>
                <a:ext uri="{FF2B5EF4-FFF2-40B4-BE49-F238E27FC236}">
                  <a16:creationId xmlns:a16="http://schemas.microsoft.com/office/drawing/2014/main" id="{649C1DD1-18EB-8140-A1B0-4A4CC65814A3}"/>
                </a:ext>
              </a:extLst>
            </p:cNvPr>
            <p:cNvSpPr txBox="1"/>
            <p:nvPr/>
          </p:nvSpPr>
          <p:spPr>
            <a:xfrm>
              <a:off x="6304882" y="2035234"/>
              <a:ext cx="2318400" cy="361505"/>
            </a:xfrm>
            <a:prstGeom prst="rect">
              <a:avLst/>
            </a:prstGeom>
            <a:solidFill>
              <a:srgbClr val="D954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Personal Statement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55;p18">
              <a:hlinkClick r:id="" action="ppaction://noaction"/>
              <a:extLst>
                <a:ext uri="{FF2B5EF4-FFF2-40B4-BE49-F238E27FC236}">
                  <a16:creationId xmlns:a16="http://schemas.microsoft.com/office/drawing/2014/main" id="{23489EAB-2C9A-B843-B875-918ACEA29CD7}"/>
                </a:ext>
              </a:extLst>
            </p:cNvPr>
            <p:cNvSpPr txBox="1"/>
            <p:nvPr/>
          </p:nvSpPr>
          <p:spPr>
            <a:xfrm>
              <a:off x="6304882" y="3050828"/>
              <a:ext cx="2318400" cy="361504"/>
            </a:xfrm>
            <a:prstGeom prst="rect">
              <a:avLst/>
            </a:prstGeom>
            <a:solidFill>
              <a:srgbClr val="9F8A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Teacher References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56;p18">
              <a:hlinkClick r:id="" action="ppaction://noaction"/>
              <a:extLst>
                <a:ext uri="{FF2B5EF4-FFF2-40B4-BE49-F238E27FC236}">
                  <a16:creationId xmlns:a16="http://schemas.microsoft.com/office/drawing/2014/main" id="{78D9872A-E998-8C46-B329-348D4DAE1A61}"/>
                </a:ext>
              </a:extLst>
            </p:cNvPr>
            <p:cNvSpPr txBox="1"/>
            <p:nvPr/>
          </p:nvSpPr>
          <p:spPr>
            <a:xfrm>
              <a:off x="6304882" y="3550792"/>
              <a:ext cx="2318400" cy="356471"/>
            </a:xfrm>
            <a:prstGeom prst="rect">
              <a:avLst/>
            </a:prstGeom>
            <a:solidFill>
              <a:srgbClr val="D061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Common App Essay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57;p18">
              <a:extLst>
                <a:ext uri="{FF2B5EF4-FFF2-40B4-BE49-F238E27FC236}">
                  <a16:creationId xmlns:a16="http://schemas.microsoft.com/office/drawing/2014/main" id="{61FC68E1-8DB9-C844-AB50-E355C593B9A6}"/>
                </a:ext>
              </a:extLst>
            </p:cNvPr>
            <p:cNvSpPr txBox="1"/>
            <p:nvPr/>
          </p:nvSpPr>
          <p:spPr>
            <a:xfrm>
              <a:off x="6192610" y="1026408"/>
              <a:ext cx="2542944" cy="722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Drafting application materials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67;p19">
            <a:extLst>
              <a:ext uri="{FF2B5EF4-FFF2-40B4-BE49-F238E27FC236}">
                <a16:creationId xmlns:a16="http://schemas.microsoft.com/office/drawing/2014/main" id="{FF6282D7-F75B-3E45-A82F-9906BDC0CC1C}"/>
              </a:ext>
            </a:extLst>
          </p:cNvPr>
          <p:cNvGrpSpPr/>
          <p:nvPr/>
        </p:nvGrpSpPr>
        <p:grpSpPr>
          <a:xfrm>
            <a:off x="9527509" y="1744487"/>
            <a:ext cx="2246322" cy="1943382"/>
            <a:chOff x="6301105" y="1142600"/>
            <a:chExt cx="2622827" cy="2075120"/>
          </a:xfrm>
        </p:grpSpPr>
        <p:sp>
          <p:nvSpPr>
            <p:cNvPr id="34" name="Google Shape;168;p19">
              <a:hlinkClick r:id="" action="ppaction://noaction"/>
              <a:extLst>
                <a:ext uri="{FF2B5EF4-FFF2-40B4-BE49-F238E27FC236}">
                  <a16:creationId xmlns:a16="http://schemas.microsoft.com/office/drawing/2014/main" id="{83DCDF03-4903-444E-A39D-764C9C7F07FD}"/>
                </a:ext>
              </a:extLst>
            </p:cNvPr>
            <p:cNvSpPr txBox="1"/>
            <p:nvPr/>
          </p:nvSpPr>
          <p:spPr>
            <a:xfrm>
              <a:off x="6453319" y="1889313"/>
              <a:ext cx="2318400" cy="338554"/>
            </a:xfrm>
            <a:prstGeom prst="rect">
              <a:avLst/>
            </a:prstGeom>
            <a:solidFill>
              <a:srgbClr val="D047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Post 16/18 Intentions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69;p19">
              <a:hlinkClick r:id="" action="ppaction://noaction"/>
              <a:extLst>
                <a:ext uri="{FF2B5EF4-FFF2-40B4-BE49-F238E27FC236}">
                  <a16:creationId xmlns:a16="http://schemas.microsoft.com/office/drawing/2014/main" id="{B46397F7-C6B5-3749-A4BE-FA1624518B21}"/>
                </a:ext>
              </a:extLst>
            </p:cNvPr>
            <p:cNvSpPr txBox="1"/>
            <p:nvPr/>
          </p:nvSpPr>
          <p:spPr>
            <a:xfrm>
              <a:off x="6453319" y="2869824"/>
              <a:ext cx="2318401" cy="347896"/>
            </a:xfrm>
            <a:prstGeom prst="rect">
              <a:avLst/>
            </a:prstGeom>
            <a:solidFill>
              <a:srgbClr val="E84C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Applications list 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70;p19">
              <a:extLst>
                <a:ext uri="{FF2B5EF4-FFF2-40B4-BE49-F238E27FC236}">
                  <a16:creationId xmlns:a16="http://schemas.microsoft.com/office/drawing/2014/main" id="{A3406AD3-4E04-2E46-AE85-944634E205BE}"/>
                </a:ext>
              </a:extLst>
            </p:cNvPr>
            <p:cNvSpPr txBox="1"/>
            <p:nvPr/>
          </p:nvSpPr>
          <p:spPr>
            <a:xfrm>
              <a:off x="6301105" y="1142600"/>
              <a:ext cx="26228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Making applications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71;p19">
              <a:hlinkClick r:id="" action="ppaction://noaction"/>
              <a:extLst>
                <a:ext uri="{FF2B5EF4-FFF2-40B4-BE49-F238E27FC236}">
                  <a16:creationId xmlns:a16="http://schemas.microsoft.com/office/drawing/2014/main" id="{ADC4A5F2-451A-DC49-B161-AB8DF2ECA151}"/>
                </a:ext>
              </a:extLst>
            </p:cNvPr>
            <p:cNvSpPr txBox="1"/>
            <p:nvPr/>
          </p:nvSpPr>
          <p:spPr>
            <a:xfrm>
              <a:off x="6453319" y="2385833"/>
              <a:ext cx="2318401" cy="347896"/>
            </a:xfrm>
            <a:prstGeom prst="rect">
              <a:avLst/>
            </a:prstGeom>
            <a:solidFill>
              <a:srgbClr val="D652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Locker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Google Shape;106;p15">
            <a:hlinkClick r:id="" action="ppaction://noaction"/>
            <a:extLst>
              <a:ext uri="{FF2B5EF4-FFF2-40B4-BE49-F238E27FC236}">
                <a16:creationId xmlns:a16="http://schemas.microsoft.com/office/drawing/2014/main" id="{A4CFAB62-FA65-2849-959F-7216B478D41B}"/>
              </a:ext>
            </a:extLst>
          </p:cNvPr>
          <p:cNvSpPr txBox="1"/>
          <p:nvPr/>
        </p:nvSpPr>
        <p:spPr>
          <a:xfrm>
            <a:off x="583298" y="2459117"/>
            <a:ext cx="1984490" cy="338554"/>
          </a:xfrm>
          <a:prstGeom prst="rect">
            <a:avLst/>
          </a:prstGeom>
          <a:solidFill>
            <a:srgbClr val="C898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Careers library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Google Shape;107;p15">
            <a:hlinkClick r:id="" action="ppaction://noaction"/>
            <a:extLst>
              <a:ext uri="{FF2B5EF4-FFF2-40B4-BE49-F238E27FC236}">
                <a16:creationId xmlns:a16="http://schemas.microsoft.com/office/drawing/2014/main" id="{B3008F04-D9D0-644A-81DF-50728CB37596}"/>
              </a:ext>
            </a:extLst>
          </p:cNvPr>
          <p:cNvSpPr txBox="1"/>
          <p:nvPr/>
        </p:nvSpPr>
        <p:spPr>
          <a:xfrm>
            <a:off x="583292" y="3365376"/>
            <a:ext cx="1992379" cy="338554"/>
          </a:xfrm>
          <a:prstGeom prst="rect">
            <a:avLst/>
          </a:prstGeom>
          <a:solidFill>
            <a:srgbClr val="A030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Know-how library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8A070D3B-1006-8A4D-931D-7FD30644C7CC}"/>
              </a:ext>
            </a:extLst>
          </p:cNvPr>
          <p:cNvSpPr txBox="1"/>
          <p:nvPr/>
        </p:nvSpPr>
        <p:spPr>
          <a:xfrm>
            <a:off x="583292" y="3815673"/>
            <a:ext cx="1992379" cy="338554"/>
          </a:xfrm>
          <a:prstGeom prst="rect">
            <a:avLst/>
          </a:prstGeom>
          <a:solidFill>
            <a:srgbClr val="4BC7C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MOOC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10;p15">
            <a:hlinkClick r:id="" action="ppaction://noaction"/>
            <a:extLst>
              <a:ext uri="{FF2B5EF4-FFF2-40B4-BE49-F238E27FC236}">
                <a16:creationId xmlns:a16="http://schemas.microsoft.com/office/drawing/2014/main" id="{00F18701-C5DE-6241-BEFB-AF81B807A6DC}"/>
              </a:ext>
            </a:extLst>
          </p:cNvPr>
          <p:cNvSpPr txBox="1"/>
          <p:nvPr/>
        </p:nvSpPr>
        <p:spPr>
          <a:xfrm>
            <a:off x="583293" y="2913518"/>
            <a:ext cx="1992379" cy="334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Subjects library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293C6A-ED04-4390-AE71-ED9D5E03A9D7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The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Unifrog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Tools</a:t>
            </a:r>
          </a:p>
        </p:txBody>
      </p:sp>
      <p:sp>
        <p:nvSpPr>
          <p:cNvPr id="50" name="Google Shape;1204;p150">
            <a:hlinkClick r:id="" action="ppaction://noaction"/>
            <a:extLst>
              <a:ext uri="{FF2B5EF4-FFF2-40B4-BE49-F238E27FC236}">
                <a16:creationId xmlns:a16="http://schemas.microsoft.com/office/drawing/2014/main" id="{B94CAA93-7270-412B-9312-E853C2C39CA5}"/>
              </a:ext>
            </a:extLst>
          </p:cNvPr>
          <p:cNvSpPr txBox="1"/>
          <p:nvPr/>
        </p:nvSpPr>
        <p:spPr>
          <a:xfrm>
            <a:off x="2838846" y="5627063"/>
            <a:ext cx="2004646" cy="338555"/>
          </a:xfrm>
          <a:prstGeom prst="rect">
            <a:avLst/>
          </a:prstGeom>
          <a:solidFill>
            <a:srgbClr val="16DD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Asian universities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1204;p150">
            <a:hlinkClick r:id="" action="ppaction://noaction"/>
            <a:extLst>
              <a:ext uri="{FF2B5EF4-FFF2-40B4-BE49-F238E27FC236}">
                <a16:creationId xmlns:a16="http://schemas.microsoft.com/office/drawing/2014/main" id="{0B79B8A2-BA38-47FF-8DC1-5F4A8AAA6411}"/>
              </a:ext>
            </a:extLst>
          </p:cNvPr>
          <p:cNvSpPr txBox="1"/>
          <p:nvPr/>
        </p:nvSpPr>
        <p:spPr>
          <a:xfrm>
            <a:off x="2838846" y="6089139"/>
            <a:ext cx="2004646" cy="338555"/>
          </a:xfrm>
          <a:prstGeom prst="rect">
            <a:avLst/>
          </a:prstGeom>
          <a:solidFill>
            <a:srgbClr val="B54F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Special Opportunities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255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5B2C-541F-469C-BEC9-1C07A0C1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906" y="207139"/>
            <a:ext cx="10970677" cy="794042"/>
          </a:xfrm>
        </p:spPr>
        <p:txBody>
          <a:bodyPr/>
          <a:lstStyle/>
          <a:p>
            <a:r>
              <a:rPr lang="en-GB" dirty="0"/>
              <a:t>Predicted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B07AA-033B-4600-B340-39B3D5F8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45" y="1485735"/>
            <a:ext cx="11276539" cy="46206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Based on all evidence from Y12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Already Aspirational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Change can be requested via parental consent and completion of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Reasons for change needs to be provided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Not recommended to change by more than 2 grades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Students MUST have a back up option in line with original grades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23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EF6607-6BFD-4C76-AA05-F9C080A8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058" y="312112"/>
            <a:ext cx="10970677" cy="681325"/>
          </a:xfrm>
        </p:spPr>
        <p:txBody>
          <a:bodyPr>
            <a:normAutofit/>
          </a:bodyPr>
          <a:lstStyle/>
          <a:p>
            <a:r>
              <a:rPr lang="en-GB" sz="4267" dirty="0"/>
              <a:t>How can you support them?</a:t>
            </a:r>
          </a:p>
        </p:txBody>
      </p:sp>
      <p:graphicFrame>
        <p:nvGraphicFramePr>
          <p:cNvPr id="11" name="TextBox 5">
            <a:extLst>
              <a:ext uri="{FF2B5EF4-FFF2-40B4-BE49-F238E27FC236}">
                <a16:creationId xmlns:a16="http://schemas.microsoft.com/office/drawing/2014/main" id="{759EF7A8-B2D1-42A8-938E-E9F694379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032430"/>
              </p:ext>
            </p:extLst>
          </p:nvPr>
        </p:nvGraphicFramePr>
        <p:xfrm>
          <a:off x="382341" y="1628207"/>
          <a:ext cx="11427319" cy="429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F5CDF5E-E7FA-4674-ACA0-8FD6DF736B8F}"/>
              </a:ext>
            </a:extLst>
          </p:cNvPr>
          <p:cNvSpPr txBox="1"/>
          <p:nvPr/>
        </p:nvSpPr>
        <p:spPr>
          <a:xfrm>
            <a:off x="11075250" y="6405030"/>
            <a:ext cx="733628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alibri"/>
              </a:rPr>
              <a:t>|   </a:t>
            </a:r>
            <a:fld id="{A2F8606F-E88B-417C-9A1B-095B832E158D}" type="slidenum">
              <a:rPr sz="1200" kern="0">
                <a:solidFill>
                  <a:srgbClr val="FFFFFF"/>
                </a:solidFill>
                <a:latin typeface="Calibri"/>
              </a:rPr>
              <a:pPr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en-US" sz="1200" kern="0" dirty="0">
              <a:solidFill>
                <a:srgbClr val="FFFFFF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52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C653-25E9-646D-CE7F-08B53EA5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935" y="255181"/>
            <a:ext cx="6778255" cy="659266"/>
          </a:xfrm>
        </p:spPr>
        <p:txBody>
          <a:bodyPr>
            <a:normAutofit fontScale="90000"/>
          </a:bodyPr>
          <a:lstStyle/>
          <a:p>
            <a:r>
              <a:rPr lang="en-GB" dirty="0"/>
              <a:t>Dates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7FF6A-5455-4089-ED59-6D7298770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22" y="1297172"/>
            <a:ext cx="10970677" cy="487979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Research and preparation should have begun!</a:t>
            </a:r>
          </a:p>
          <a:p>
            <a:r>
              <a:rPr lang="en-GB" dirty="0"/>
              <a:t>Students start completing UCAS form on 17</a:t>
            </a:r>
            <a:r>
              <a:rPr lang="en-GB" baseline="30000" dirty="0"/>
              <a:t>th</a:t>
            </a:r>
            <a:r>
              <a:rPr lang="en-GB" dirty="0"/>
              <a:t> May</a:t>
            </a:r>
          </a:p>
          <a:p>
            <a:r>
              <a:rPr lang="en-GB" dirty="0"/>
              <a:t>Personal statements – aim to submit first draft BEFORE summer</a:t>
            </a:r>
          </a:p>
          <a:p>
            <a:r>
              <a:rPr lang="en-GB" dirty="0"/>
              <a:t>Fast track internal deadline is 18</a:t>
            </a:r>
            <a:r>
              <a:rPr lang="en-GB" baseline="30000" dirty="0"/>
              <a:t>th</a:t>
            </a:r>
            <a:r>
              <a:rPr lang="en-GB" dirty="0"/>
              <a:t> September</a:t>
            </a:r>
          </a:p>
          <a:p>
            <a:r>
              <a:rPr lang="en-GB" dirty="0"/>
              <a:t>Internal deadline for ALL applications is BEFORE half term</a:t>
            </a:r>
          </a:p>
          <a:p>
            <a:endParaRPr lang="en-GB" dirty="0"/>
          </a:p>
          <a:p>
            <a:r>
              <a:rPr lang="en-GB" dirty="0"/>
              <a:t>If students fail to meet these deadlines they risk their application being sent to UCAS late! The later they submit, the longer the checking process will take</a:t>
            </a:r>
          </a:p>
          <a:p>
            <a:endParaRPr lang="en-GB" dirty="0"/>
          </a:p>
          <a:p>
            <a:r>
              <a:rPr lang="en-GB" dirty="0"/>
              <a:t>EOY exams start 19</a:t>
            </a:r>
            <a:r>
              <a:rPr lang="en-GB" baseline="30000" dirty="0"/>
              <a:t>th</a:t>
            </a:r>
            <a:r>
              <a:rPr lang="en-GB" dirty="0"/>
              <a:t> June – important for predicted grades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34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56DB63-EED7-4F08-837A-B03EF56F5C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566"/>
            <a:ext cx="5934635" cy="4891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Parents &amp; guardians, get signed up!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6096000" y="1873154"/>
            <a:ext cx="5827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Go to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hlinkClick r:id="rId4"/>
              </a:rPr>
              <a:t>www.unifrog.org/student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and click ‘Sign in for the first time’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You’ll be asked for some details and a form code. This is what you need: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E77E5-5FF0-49A9-BE7E-FC05AE855ED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21" y="2342439"/>
            <a:ext cx="1859246" cy="33053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1D84EE-F8B2-4213-A602-37A59F20F01A}"/>
              </a:ext>
            </a:extLst>
          </p:cNvPr>
          <p:cNvSpPr/>
          <p:nvPr/>
        </p:nvSpPr>
        <p:spPr>
          <a:xfrm>
            <a:off x="2114621" y="5029200"/>
            <a:ext cx="1403279" cy="406400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A6633-B63A-4262-AFB6-1ED4C7FA2EBA}"/>
              </a:ext>
            </a:extLst>
          </p:cNvPr>
          <p:cNvSpPr txBox="1"/>
          <p:nvPr/>
        </p:nvSpPr>
        <p:spPr>
          <a:xfrm>
            <a:off x="6096000" y="3566631"/>
            <a:ext cx="582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WKGSparents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85DCD-C242-41D6-A793-83F954E7B0C1}"/>
              </a:ext>
            </a:extLst>
          </p:cNvPr>
          <p:cNvSpPr txBox="1"/>
          <p:nvPr/>
        </p:nvSpPr>
        <p:spPr>
          <a:xfrm>
            <a:off x="6096000" y="4835435"/>
            <a:ext cx="5827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After signing up, log into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Unifrog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using your email address and password via the student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sign-in page.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9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AFA94131-0B47-4A89-958B-FE7DA2A2DC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Any Questions?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447A62BF-AEEC-4D59-938C-70AD095D9C85}"/>
              </a:ext>
            </a:extLst>
          </p:cNvPr>
          <p:cNvSpPr txBox="1"/>
          <p:nvPr/>
        </p:nvSpPr>
        <p:spPr>
          <a:xfrm>
            <a:off x="8335440" y="6398678"/>
            <a:ext cx="3122077" cy="3153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0" bIns="60960" anchor="ctr" anchorCtr="0" compatLnSpc="1">
            <a:noAutofit/>
          </a:bodyPr>
          <a:lstStyle/>
          <a:p>
            <a:pPr algn="r"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0278E8-C68F-4FDF-834B-BA3BCEE9A046}" type="datetime4">
              <a:rPr lang="en-GB" sz="1200">
                <a:solidFill>
                  <a:srgbClr val="1F2834"/>
                </a:solidFill>
                <a:latin typeface="Calibri"/>
              </a:rPr>
              <a:pPr algn="r"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 April 2024</a:t>
            </a:fld>
            <a:endParaRPr lang="en-US" sz="1200" dirty="0">
              <a:solidFill>
                <a:srgbClr val="1F2834"/>
              </a:solidFill>
              <a:latin typeface="Calibri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7038735D-9698-41EF-B8BC-D596B0963BDB}"/>
              </a:ext>
            </a:extLst>
          </p:cNvPr>
          <p:cNvSpPr txBox="1"/>
          <p:nvPr/>
        </p:nvSpPr>
        <p:spPr>
          <a:xfrm>
            <a:off x="0" y="6405030"/>
            <a:ext cx="5977469" cy="3026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1F2834"/>
                </a:solidFill>
                <a:latin typeface="Calibri"/>
              </a:rPr>
              <a:t>Security marking: </a:t>
            </a:r>
            <a:r>
              <a:rPr lang="en-US" sz="1200" b="1" dirty="0">
                <a:solidFill>
                  <a:srgbClr val="1F2834"/>
                </a:solidFill>
                <a:latin typeface="Calibri"/>
              </a:rPr>
              <a:t>PUBLIC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69F1FE8-3717-49A9-9E17-32BC58AA9572}"/>
              </a:ext>
            </a:extLst>
          </p:cNvPr>
          <p:cNvSpPr txBox="1"/>
          <p:nvPr/>
        </p:nvSpPr>
        <p:spPr>
          <a:xfrm>
            <a:off x="11457518" y="6405030"/>
            <a:ext cx="734481" cy="3026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1F2834"/>
                </a:solidFill>
                <a:latin typeface="Calibri"/>
              </a:rPr>
              <a:t>|   </a:t>
            </a:r>
            <a:fld id="{1237EE5D-EE84-4567-95F0-0AFA7A4C45D6}" type="slidenum">
              <a:rPr sz="1200" kern="0">
                <a:solidFill>
                  <a:srgbClr val="1F2834"/>
                </a:solidFill>
                <a:latin typeface="Calibri"/>
              </a:rPr>
              <a:pPr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n-US" sz="1200" kern="0" dirty="0">
              <a:solidFill>
                <a:srgbClr val="1F2834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2F63-B4B8-09FA-CD86-FF042FF4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029" y="120646"/>
            <a:ext cx="5340345" cy="875855"/>
          </a:xfrm>
        </p:spPr>
        <p:txBody>
          <a:bodyPr>
            <a:normAutofit fontScale="90000"/>
          </a:bodyPr>
          <a:lstStyle/>
          <a:p>
            <a:r>
              <a:rPr lang="en-GB" dirty="0"/>
              <a:t>Summer Programme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0EC1CA-BD3E-69D8-54B4-7FA3FC9FD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63976"/>
              </p:ext>
            </p:extLst>
          </p:nvPr>
        </p:nvGraphicFramePr>
        <p:xfrm>
          <a:off x="979714" y="865414"/>
          <a:ext cx="4629150" cy="5162457"/>
        </p:xfrm>
        <a:graphic>
          <a:graphicData uri="http://schemas.openxmlformats.org/drawingml/2006/table">
            <a:tbl>
              <a:tblPr/>
              <a:tblGrid>
                <a:gridCol w="466601">
                  <a:extLst>
                    <a:ext uri="{9D8B030D-6E8A-4147-A177-3AD203B41FA5}">
                      <a16:colId xmlns:a16="http://schemas.microsoft.com/office/drawing/2014/main" val="1834239812"/>
                    </a:ext>
                  </a:extLst>
                </a:gridCol>
                <a:gridCol w="1031429">
                  <a:extLst>
                    <a:ext uri="{9D8B030D-6E8A-4147-A177-3AD203B41FA5}">
                      <a16:colId xmlns:a16="http://schemas.microsoft.com/office/drawing/2014/main" val="117699681"/>
                    </a:ext>
                  </a:extLst>
                </a:gridCol>
                <a:gridCol w="3131120">
                  <a:extLst>
                    <a:ext uri="{9D8B030D-6E8A-4147-A177-3AD203B41FA5}">
                      <a16:colId xmlns:a16="http://schemas.microsoft.com/office/drawing/2014/main" val="1587143077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dirty="0" err="1">
                          <a:effectLst/>
                          <a:latin typeface="+mj-lt"/>
                        </a:rPr>
                        <a:t>Wk</a:t>
                      </a:r>
                      <a:r>
                        <a:rPr lang="en-GB" sz="1400" b="0" i="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Date</a:t>
                      </a:r>
                      <a:r>
                        <a:rPr lang="en-GB" sz="1400" b="0" i="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Activity</a:t>
                      </a:r>
                      <a:r>
                        <a:rPr lang="en-GB" sz="1400" b="0" i="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944432"/>
                  </a:ext>
                </a:extLst>
              </a:tr>
              <a:tr h="687661">
                <a:tc>
                  <a:txBody>
                    <a:bodyPr/>
                    <a:lstStyle/>
                    <a:p>
                      <a:pPr fontAlgn="t"/>
                      <a:endParaRPr lang="en-GB" sz="1400">
                        <a:effectLst/>
                        <a:latin typeface="+mj-lt"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+mj-lt"/>
                        </a:rPr>
                        <a:t>A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b="1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19 April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Why apply to university/choosing a course </a:t>
                      </a: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Alternatives to university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011693"/>
                  </a:ext>
                </a:extLst>
              </a:tr>
              <a:tr h="606760">
                <a:tc>
                  <a:txBody>
                    <a:bodyPr/>
                    <a:lstStyle/>
                    <a:p>
                      <a:pPr fontAlgn="t"/>
                      <a:endParaRPr lang="en-GB" sz="1400">
                        <a:effectLst/>
                        <a:latin typeface="+mj-lt"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+mj-lt"/>
                        </a:rPr>
                        <a:t>B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b="1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>
                          <a:effectLst/>
                          <a:latin typeface="+mj-lt"/>
                        </a:rPr>
                        <a:t>26 April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Subject/careers fair </a:t>
                      </a:r>
                      <a:r>
                        <a:rPr lang="en-GB" sz="1400" b="0" i="0" dirty="0">
                          <a:effectLst/>
                          <a:latin typeface="+mj-lt"/>
                        </a:rPr>
                        <a:t>– at stated time </a:t>
                      </a: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1400" b="0" i="0" dirty="0" err="1">
                          <a:effectLst/>
                          <a:latin typeface="+mj-lt"/>
                        </a:rPr>
                        <a:t>Unifrog</a:t>
                      </a:r>
                      <a:r>
                        <a:rPr lang="en-GB" sz="1400" b="0" i="0" dirty="0">
                          <a:effectLst/>
                          <a:latin typeface="+mj-lt"/>
                        </a:rPr>
                        <a:t> Task – when not at fair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829699"/>
                  </a:ext>
                </a:extLst>
              </a:tr>
              <a:tr h="606760">
                <a:tc>
                  <a:txBody>
                    <a:bodyPr/>
                    <a:lstStyle/>
                    <a:p>
                      <a:pPr fontAlgn="t"/>
                      <a:endParaRPr lang="en-GB" sz="1400">
                        <a:effectLst/>
                        <a:latin typeface="+mj-lt"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+mj-lt"/>
                        </a:rPr>
                        <a:t>A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b="1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>
                          <a:effectLst/>
                          <a:latin typeface="+mj-lt"/>
                        </a:rPr>
                        <a:t>3 May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Subject/careers fair </a:t>
                      </a:r>
                      <a:r>
                        <a:rPr lang="en-GB" sz="1400" b="0" i="0" dirty="0">
                          <a:effectLst/>
                          <a:latin typeface="+mj-lt"/>
                        </a:rPr>
                        <a:t>– at stated time </a:t>
                      </a: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1400" b="0" i="0" dirty="0" err="1">
                          <a:effectLst/>
                          <a:latin typeface="+mj-lt"/>
                        </a:rPr>
                        <a:t>Unifrog</a:t>
                      </a:r>
                      <a:r>
                        <a:rPr lang="en-GB" sz="1400" b="0" i="0" dirty="0">
                          <a:effectLst/>
                          <a:latin typeface="+mj-lt"/>
                        </a:rPr>
                        <a:t> Task - when not at fair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992918"/>
                  </a:ext>
                </a:extLst>
              </a:tr>
              <a:tr h="606760">
                <a:tc>
                  <a:txBody>
                    <a:bodyPr/>
                    <a:lstStyle/>
                    <a:p>
                      <a:pPr fontAlgn="t"/>
                      <a:endParaRPr lang="en-GB" sz="1400">
                        <a:effectLst/>
                        <a:latin typeface="+mj-lt"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+mj-lt"/>
                        </a:rPr>
                        <a:t>B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b="1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>
                          <a:effectLst/>
                          <a:latin typeface="+mj-lt"/>
                        </a:rPr>
                        <a:t>10 May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ASK Apprenticeship talk</a:t>
                      </a: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1400" b="0" i="0" dirty="0" err="1">
                          <a:effectLst/>
                          <a:latin typeface="+mj-lt"/>
                        </a:rPr>
                        <a:t>Unifrog</a:t>
                      </a:r>
                      <a:r>
                        <a:rPr lang="en-GB" sz="1400" b="0" i="0">
                          <a:effectLst/>
                          <a:latin typeface="+mj-lt"/>
                        </a:rPr>
                        <a:t> Task/</a:t>
                      </a:r>
                      <a:r>
                        <a:rPr lang="en-GB" sz="1400" b="0" i="0" dirty="0">
                          <a:effectLst/>
                          <a:latin typeface="+mj-lt"/>
                        </a:rPr>
                        <a:t>research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568373"/>
                  </a:ext>
                </a:extLst>
              </a:tr>
              <a:tr h="758450">
                <a:tc>
                  <a:txBody>
                    <a:bodyPr/>
                    <a:lstStyle/>
                    <a:p>
                      <a:pPr fontAlgn="t"/>
                      <a:endParaRPr lang="en-GB" sz="1400">
                        <a:effectLst/>
                        <a:latin typeface="+mj-lt"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+mj-lt"/>
                        </a:rPr>
                        <a:t>A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b="1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17 May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UCAS Application Overview</a:t>
                      </a:r>
                      <a:r>
                        <a:rPr lang="en-GB" sz="1400" b="0" i="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+mj-lt"/>
                        </a:rPr>
                        <a:t>Complete UCAS application form </a:t>
                      </a:r>
                    </a:p>
                    <a:p>
                      <a:pPr algn="l" rtl="0" fontAlgn="base"/>
                      <a:endParaRPr lang="en-GB" sz="1400" b="0" i="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Trip to Edgehill University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82533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BCDE1A-5F9D-E142-977B-38E7097D6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313028"/>
              </p:ext>
            </p:extLst>
          </p:nvPr>
        </p:nvGraphicFramePr>
        <p:xfrm>
          <a:off x="979714" y="5531745"/>
          <a:ext cx="1271020" cy="518160"/>
        </p:xfrm>
        <a:graphic>
          <a:graphicData uri="http://schemas.openxmlformats.org/drawingml/2006/table">
            <a:tbl>
              <a:tblPr/>
              <a:tblGrid>
                <a:gridCol w="395891">
                  <a:extLst>
                    <a:ext uri="{9D8B030D-6E8A-4147-A177-3AD203B41FA5}">
                      <a16:colId xmlns:a16="http://schemas.microsoft.com/office/drawing/2014/main" val="3827827842"/>
                    </a:ext>
                  </a:extLst>
                </a:gridCol>
                <a:gridCol w="875129">
                  <a:extLst>
                    <a:ext uri="{9D8B030D-6E8A-4147-A177-3AD203B41FA5}">
                      <a16:colId xmlns:a16="http://schemas.microsoft.com/office/drawing/2014/main" val="127697959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fontAlgn="t"/>
                      <a:endParaRPr lang="en-GB" sz="1400">
                        <a:effectLst/>
                        <a:latin typeface="+mj-lt"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+mj-lt"/>
                        </a:rPr>
                        <a:t>B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24 May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59149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A5D3A49-2A7E-4EA3-8EF5-0D0186158CD2}"/>
              </a:ext>
            </a:extLst>
          </p:cNvPr>
          <p:cNvSpPr txBox="1"/>
          <p:nvPr/>
        </p:nvSpPr>
        <p:spPr>
          <a:xfrm>
            <a:off x="6583138" y="307115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ADA82B4-6962-0E78-8DD0-084D3E734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129767"/>
              </p:ext>
            </p:extLst>
          </p:nvPr>
        </p:nvGraphicFramePr>
        <p:xfrm>
          <a:off x="6387872" y="865414"/>
          <a:ext cx="4629150" cy="4878229"/>
        </p:xfrm>
        <a:graphic>
          <a:graphicData uri="http://schemas.openxmlformats.org/drawingml/2006/table">
            <a:tbl>
              <a:tblPr/>
              <a:tblGrid>
                <a:gridCol w="466601">
                  <a:extLst>
                    <a:ext uri="{9D8B030D-6E8A-4147-A177-3AD203B41FA5}">
                      <a16:colId xmlns:a16="http://schemas.microsoft.com/office/drawing/2014/main" val="1834239812"/>
                    </a:ext>
                  </a:extLst>
                </a:gridCol>
                <a:gridCol w="1031429">
                  <a:extLst>
                    <a:ext uri="{9D8B030D-6E8A-4147-A177-3AD203B41FA5}">
                      <a16:colId xmlns:a16="http://schemas.microsoft.com/office/drawing/2014/main" val="117699681"/>
                    </a:ext>
                  </a:extLst>
                </a:gridCol>
                <a:gridCol w="3131120">
                  <a:extLst>
                    <a:ext uri="{9D8B030D-6E8A-4147-A177-3AD203B41FA5}">
                      <a16:colId xmlns:a16="http://schemas.microsoft.com/office/drawing/2014/main" val="1587143077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dirty="0" err="1">
                          <a:effectLst/>
                          <a:latin typeface="+mj-lt"/>
                        </a:rPr>
                        <a:t>Wk</a:t>
                      </a:r>
                      <a:r>
                        <a:rPr lang="en-GB" sz="1400" b="0" i="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Date</a:t>
                      </a:r>
                      <a:r>
                        <a:rPr lang="en-GB" sz="1400" b="0" i="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Activity</a:t>
                      </a:r>
                      <a:r>
                        <a:rPr lang="en-GB" sz="1400" b="0" i="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944432"/>
                  </a:ext>
                </a:extLst>
              </a:tr>
              <a:tr h="687661">
                <a:tc>
                  <a:txBody>
                    <a:bodyPr/>
                    <a:lstStyle/>
                    <a:p>
                      <a:pPr fontAlgn="t"/>
                      <a:endParaRPr lang="en-GB" sz="1400">
                        <a:effectLst/>
                        <a:latin typeface="+mj-lt"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+mj-lt"/>
                        </a:rPr>
                        <a:t>A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b="1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7 June 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Writing a Personal Statement</a:t>
                      </a:r>
                    </a:p>
                    <a:p>
                      <a:pPr algn="l" rtl="0" fontAlgn="base"/>
                      <a:endParaRPr lang="en-GB" sz="1400" b="0" i="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+mj-lt"/>
                        </a:rPr>
                        <a:t>Work on Personal Statements </a:t>
                      </a:r>
                    </a:p>
                    <a:p>
                      <a:pPr algn="l" rtl="0" fontAlgn="base"/>
                      <a:endParaRPr lang="en-GB" sz="1400" b="0" i="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UCAS Conference: Liverpool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011693"/>
                  </a:ext>
                </a:extLst>
              </a:tr>
              <a:tr h="606760">
                <a:tc>
                  <a:txBody>
                    <a:bodyPr/>
                    <a:lstStyle/>
                    <a:p>
                      <a:pPr fontAlgn="t"/>
                      <a:endParaRPr lang="en-GB" sz="1400">
                        <a:effectLst/>
                        <a:latin typeface="+mj-lt"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+mj-lt"/>
                        </a:rPr>
                        <a:t>B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b="1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14 June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Interview Skills </a:t>
                      </a:r>
                    </a:p>
                    <a:p>
                      <a:pPr algn="l" rtl="0" fontAlgn="base"/>
                      <a:endParaRPr lang="en-GB" sz="1400" b="0" i="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+mj-lt"/>
                        </a:rPr>
                        <a:t>Writing personal statement/Researching courses 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829699"/>
                  </a:ext>
                </a:extLst>
              </a:tr>
              <a:tr h="606760">
                <a:tc>
                  <a:txBody>
                    <a:bodyPr/>
                    <a:lstStyle/>
                    <a:p>
                      <a:pPr fontAlgn="t"/>
                      <a:endParaRPr lang="en-GB" sz="1400">
                        <a:effectLst/>
                        <a:latin typeface="+mj-lt"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+mj-lt"/>
                        </a:rPr>
                        <a:t>A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b="1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21 June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EXAMS 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992918"/>
                  </a:ext>
                </a:extLst>
              </a:tr>
              <a:tr h="4720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0" i="0" dirty="0">
                          <a:effectLst/>
                          <a:latin typeface="+mj-lt"/>
                        </a:rPr>
                        <a:t>B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28 June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Student Finance talk</a:t>
                      </a: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Study Abroad opportunities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568373"/>
                  </a:ext>
                </a:extLst>
              </a:tr>
              <a:tr h="758450">
                <a:tc>
                  <a:txBody>
                    <a:bodyPr/>
                    <a:lstStyle/>
                    <a:p>
                      <a:pPr fontAlgn="t"/>
                      <a:endParaRPr lang="en-GB" sz="1400">
                        <a:effectLst/>
                        <a:latin typeface="+mj-lt"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+mj-lt"/>
                        </a:rPr>
                        <a:t>A 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b="1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5 July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WORK EXPERIENCE WEEK </a:t>
                      </a:r>
                    </a:p>
                    <a:p>
                      <a:pPr algn="l" rtl="0" fontAlgn="base"/>
                      <a:endParaRPr lang="en-GB" sz="1400" b="1" i="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+mj-lt"/>
                        </a:rPr>
                        <a:t>Work on UCAS forms and personal statements</a:t>
                      </a:r>
                    </a:p>
                  </a:txBody>
                  <a:tcPr marL="41457" marR="41457" marT="20728" marB="20728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82533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96FDC33-7019-0FC3-B4CD-A9A6D6EC4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52345"/>
              </p:ext>
            </p:extLst>
          </p:nvPr>
        </p:nvGraphicFramePr>
        <p:xfrm>
          <a:off x="6373983" y="5080109"/>
          <a:ext cx="1271020" cy="518160"/>
        </p:xfrm>
        <a:graphic>
          <a:graphicData uri="http://schemas.openxmlformats.org/drawingml/2006/table">
            <a:tbl>
              <a:tblPr/>
              <a:tblGrid>
                <a:gridCol w="395891">
                  <a:extLst>
                    <a:ext uri="{9D8B030D-6E8A-4147-A177-3AD203B41FA5}">
                      <a16:colId xmlns:a16="http://schemas.microsoft.com/office/drawing/2014/main" val="3827827842"/>
                    </a:ext>
                  </a:extLst>
                </a:gridCol>
                <a:gridCol w="875129">
                  <a:extLst>
                    <a:ext uri="{9D8B030D-6E8A-4147-A177-3AD203B41FA5}">
                      <a16:colId xmlns:a16="http://schemas.microsoft.com/office/drawing/2014/main" val="127697959"/>
                    </a:ext>
                  </a:extLst>
                </a:gridCol>
              </a:tblGrid>
              <a:tr h="420438">
                <a:tc>
                  <a:txBody>
                    <a:bodyPr/>
                    <a:lstStyle/>
                    <a:p>
                      <a:pPr fontAlgn="t"/>
                      <a:endParaRPr lang="en-GB" sz="1400">
                        <a:effectLst/>
                        <a:latin typeface="+mj-lt"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+mj-lt"/>
                        </a:rPr>
                        <a:t>B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+mj-lt"/>
                        </a:rPr>
                        <a:t>12 July 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59149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999DCBB-596D-A552-F762-453E959963A4}"/>
              </a:ext>
            </a:extLst>
          </p:cNvPr>
          <p:cNvSpPr txBox="1"/>
          <p:nvPr/>
        </p:nvSpPr>
        <p:spPr>
          <a:xfrm>
            <a:off x="6470101" y="2178402"/>
            <a:ext cx="148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A      </a:t>
            </a:r>
            <a:r>
              <a:rPr lang="en-GB" sz="1400" b="1" dirty="0">
                <a:latin typeface="+mj-lt"/>
              </a:rPr>
              <a:t>9 June</a:t>
            </a:r>
          </a:p>
        </p:txBody>
      </p:sp>
    </p:spTree>
    <p:extLst>
      <p:ext uri="{BB962C8B-B14F-4D97-AF65-F5344CB8AC3E}">
        <p14:creationId xmlns:p14="http://schemas.microsoft.com/office/powerpoint/2010/main" val="83678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7F8CCD6B-CC4F-4B8D-8CE1-CE237EFD11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7850" y="124691"/>
            <a:ext cx="10970677" cy="786908"/>
          </a:xfrm>
        </p:spPr>
        <p:txBody>
          <a:bodyPr>
            <a:normAutofit/>
          </a:bodyPr>
          <a:lstStyle/>
          <a:p>
            <a:pPr lvl="0"/>
            <a:r>
              <a:rPr lang="en-GB" sz="4267" dirty="0">
                <a:solidFill>
                  <a:srgbClr val="1E2834"/>
                </a:solidFill>
              </a:rPr>
              <a:t>Choices available</a:t>
            </a:r>
            <a:endParaRPr lang="en-GB" sz="4267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CFBD3-ADCD-40B1-A3D1-855510EB382B}"/>
              </a:ext>
            </a:extLst>
          </p:cNvPr>
          <p:cNvSpPr txBox="1"/>
          <p:nvPr/>
        </p:nvSpPr>
        <p:spPr>
          <a:xfrm>
            <a:off x="11075250" y="6405030"/>
            <a:ext cx="733628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alibri"/>
              </a:rPr>
              <a:t>|   </a:t>
            </a:r>
            <a:fld id="{85DAA1C7-7D03-4C8A-92A3-83C066AE1820}" type="slidenum">
              <a:rPr sz="1200" kern="0">
                <a:solidFill>
                  <a:srgbClr val="FFFFFF"/>
                </a:solidFill>
                <a:latin typeface="Calibri"/>
              </a:rPr>
              <a:pPr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n-US" sz="1200" kern="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3C734DF-3FB4-4940-8723-7FB09B022327}"/>
              </a:ext>
            </a:extLst>
          </p:cNvPr>
          <p:cNvGraphicFramePr/>
          <p:nvPr/>
        </p:nvGraphicFramePr>
        <p:xfrm>
          <a:off x="175348" y="1426391"/>
          <a:ext cx="11266715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93534DF-6702-429A-BA96-112BAC242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22" y="4867011"/>
            <a:ext cx="10395857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1219170">
              <a:lnSpc>
                <a:spcPct val="150000"/>
              </a:lnSpc>
              <a:buClr>
                <a:srgbClr val="44546A"/>
              </a:buClr>
            </a:pPr>
            <a:r>
              <a:rPr lang="en-GB" altLang="en-US" sz="2800" dirty="0">
                <a:solidFill>
                  <a:prstClr val="black"/>
                </a:solidFill>
                <a:latin typeface="+mj-lt"/>
              </a:rPr>
              <a:t>Understand the options available by using UNIFROG and ucas.com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ECAF5-AE9A-4E44-A551-8FF4BFF5A69D}"/>
              </a:ext>
            </a:extLst>
          </p:cNvPr>
          <p:cNvSpPr txBox="1"/>
          <p:nvPr/>
        </p:nvSpPr>
        <p:spPr>
          <a:xfrm>
            <a:off x="175348" y="1016448"/>
            <a:ext cx="11743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Whether students are certain of what they want to do when they leave Sixth Form, or have no clue at all, it’s a great idea to explore all of the options available.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6B6E-B23C-4E98-A9A1-9773F7A715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4524" y="308109"/>
            <a:ext cx="10970677" cy="707585"/>
          </a:xfrm>
        </p:spPr>
        <p:txBody>
          <a:bodyPr>
            <a:normAutofit/>
          </a:bodyPr>
          <a:lstStyle/>
          <a:p>
            <a:pPr lvl="0"/>
            <a:r>
              <a:rPr lang="en-GB" sz="4267" dirty="0"/>
              <a:t>What is UCAS?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7ABFB-D7CB-4780-899E-38F1CF99E94F}"/>
              </a:ext>
            </a:extLst>
          </p:cNvPr>
          <p:cNvSpPr txBox="1"/>
          <p:nvPr/>
        </p:nvSpPr>
        <p:spPr>
          <a:xfrm>
            <a:off x="11075250" y="6405030"/>
            <a:ext cx="733628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alibri"/>
              </a:rPr>
              <a:t>|   </a:t>
            </a:r>
            <a:fld id="{7BAABDD8-FF6B-4F18-BB86-226492653E5F}" type="slidenum">
              <a:rPr sz="1200" kern="0">
                <a:solidFill>
                  <a:srgbClr val="FFFFFF"/>
                </a:solidFill>
                <a:latin typeface="Calibri"/>
              </a:rPr>
              <a:pPr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n-US" sz="12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07102A-D89F-436C-B1F9-4522640E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86" y="1461305"/>
            <a:ext cx="10970677" cy="3804184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bg1"/>
              </a:buClr>
              <a:buNone/>
              <a:defRPr/>
            </a:pPr>
            <a:r>
              <a:rPr lang="en-GB" b="1" dirty="0">
                <a:latin typeface="+mj-lt"/>
              </a:rPr>
              <a:t>350+</a:t>
            </a:r>
            <a:r>
              <a:rPr lang="en-GB" dirty="0">
                <a:solidFill>
                  <a:schemeClr val="tx1"/>
                </a:solidFill>
                <a:latin typeface="+mj-lt"/>
                <a:cs typeface="Calibri"/>
              </a:rPr>
              <a:t> universities and colleges: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chemeClr val="tx1"/>
                </a:solidFill>
                <a:latin typeface="+mj-lt"/>
                <a:cs typeface="Calibri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+mj-lt"/>
                <a:cs typeface="Calibri"/>
              </a:rPr>
              <a:t> in </a:t>
            </a:r>
            <a:r>
              <a:rPr lang="en-GB" sz="2800" b="1" dirty="0">
                <a:solidFill>
                  <a:schemeClr val="tx1"/>
                </a:solidFill>
                <a:latin typeface="+mj-lt"/>
                <a:cs typeface="Calibri"/>
              </a:rPr>
              <a:t>Northern Ireland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chemeClr val="tx1"/>
                </a:solidFill>
                <a:latin typeface="+mj-lt"/>
              </a:rPr>
              <a:t>15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in </a:t>
            </a:r>
            <a:r>
              <a:rPr lang="en-GB" sz="2800" b="1" dirty="0">
                <a:solidFill>
                  <a:schemeClr val="tx1"/>
                </a:solidFill>
                <a:latin typeface="+mj-lt"/>
              </a:rPr>
              <a:t>Wales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chemeClr val="tx1"/>
                </a:solidFill>
                <a:latin typeface="+mj-lt"/>
              </a:rPr>
              <a:t>19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in </a:t>
            </a:r>
            <a:r>
              <a:rPr lang="en-GB" sz="2800" b="1" dirty="0">
                <a:solidFill>
                  <a:schemeClr val="tx1"/>
                </a:solidFill>
                <a:latin typeface="+mj-lt"/>
              </a:rPr>
              <a:t>Scotland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chemeClr val="tx1"/>
                </a:solidFill>
                <a:latin typeface="+mj-lt"/>
              </a:rPr>
              <a:t>324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in </a:t>
            </a:r>
            <a:r>
              <a:rPr lang="en-GB" sz="2800" b="1" dirty="0">
                <a:solidFill>
                  <a:schemeClr val="tx1"/>
                </a:solidFill>
                <a:latin typeface="+mj-lt"/>
              </a:rPr>
              <a:t>England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GB" sz="2800" b="1" dirty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GB" sz="2800" b="1" dirty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4800" b="1" dirty="0">
                <a:solidFill>
                  <a:srgbClr val="1F2834"/>
                </a:solidFill>
                <a:latin typeface="+mj-lt"/>
              </a:rPr>
              <a:t>35,000+</a:t>
            </a:r>
            <a:r>
              <a:rPr lang="en-GB" sz="60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+mj-lt"/>
              </a:rPr>
              <a:t>courses available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00D3D9-43E4-4C15-9A5A-9CCFBC267B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164" y="308109"/>
            <a:ext cx="3660349" cy="54029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DB66-9112-43BE-893D-E6B6461CBE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4952" y="183332"/>
            <a:ext cx="10970677" cy="792080"/>
          </a:xfrm>
        </p:spPr>
        <p:txBody>
          <a:bodyPr/>
          <a:lstStyle/>
          <a:p>
            <a:pPr lvl="0"/>
            <a:r>
              <a:rPr lang="en-GB" dirty="0"/>
              <a:t>UCAS key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7A08E-014D-45FA-890D-BA68B131BE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5986" y="1135593"/>
            <a:ext cx="10970677" cy="5109257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buClr>
                <a:srgbClr val="1F2834"/>
              </a:buClr>
              <a:buFont typeface="Arial" pitchFamily="34"/>
              <a:buChar char="•"/>
            </a:pPr>
            <a:r>
              <a:rPr lang="en-GB" dirty="0">
                <a:latin typeface="+mj-lt"/>
              </a:rPr>
              <a:t>Online application – opens 9</a:t>
            </a:r>
            <a:r>
              <a:rPr lang="en-GB" baseline="30000" dirty="0">
                <a:latin typeface="+mj-lt"/>
              </a:rPr>
              <a:t>th</a:t>
            </a:r>
            <a:r>
              <a:rPr lang="en-GB" dirty="0">
                <a:latin typeface="+mj-lt"/>
              </a:rPr>
              <a:t> May</a:t>
            </a:r>
          </a:p>
          <a:p>
            <a:pPr lvl="0">
              <a:lnSpc>
                <a:spcPct val="120000"/>
              </a:lnSpc>
              <a:buClr>
                <a:srgbClr val="1F2834"/>
              </a:buClr>
              <a:buFont typeface="Arial" pitchFamily="34"/>
              <a:buChar char="•"/>
            </a:pPr>
            <a:r>
              <a:rPr lang="en-GB" dirty="0">
                <a:latin typeface="+mj-lt"/>
              </a:rPr>
              <a:t>Maximum of five choices</a:t>
            </a:r>
          </a:p>
          <a:p>
            <a:pPr defTabSz="1219170">
              <a:lnSpc>
                <a:spcPct val="120000"/>
              </a:lnSpc>
              <a:buClr>
                <a:srgbClr val="1F2834"/>
              </a:buClr>
              <a:buFont typeface="Arial" pitchFamily="34"/>
              <a:buChar char="•"/>
            </a:pPr>
            <a:r>
              <a:rPr lang="en-GB" dirty="0">
                <a:latin typeface="+mj-lt"/>
              </a:rPr>
              <a:t>Choice restrictions:</a:t>
            </a:r>
          </a:p>
          <a:p>
            <a:pPr marL="1037134" lvl="1" indent="-380990" defTabSz="1219170">
              <a:lnSpc>
                <a:spcPct val="120000"/>
              </a:lnSpc>
              <a:buClr>
                <a:srgbClr val="1F2834"/>
              </a:buClr>
              <a:buFont typeface="Arial" pitchFamily="34"/>
              <a:buChar char="•"/>
            </a:pPr>
            <a:r>
              <a:rPr lang="en-GB" sz="2800" dirty="0">
                <a:latin typeface="+mj-lt"/>
              </a:rPr>
              <a:t>medicine, veterinary, medicine/science, dentistry</a:t>
            </a:r>
            <a:br>
              <a:rPr lang="en-GB" sz="2800" dirty="0">
                <a:latin typeface="+mj-lt"/>
              </a:rPr>
            </a:br>
            <a:r>
              <a:rPr lang="en-GB" sz="2800" dirty="0">
                <a:latin typeface="+mj-lt"/>
              </a:rPr>
              <a:t>(maximum of four)</a:t>
            </a:r>
          </a:p>
          <a:p>
            <a:pPr marL="1037134" lvl="1" indent="-380990" defTabSz="1219170">
              <a:lnSpc>
                <a:spcPct val="120000"/>
              </a:lnSpc>
              <a:buClr>
                <a:srgbClr val="1F2834"/>
              </a:buClr>
              <a:buFont typeface="Arial" pitchFamily="34"/>
              <a:buChar char="•"/>
            </a:pPr>
            <a:r>
              <a:rPr lang="en-GB" sz="2800" dirty="0">
                <a:latin typeface="+mj-lt"/>
              </a:rPr>
              <a:t>Oxford OR Cambridge</a:t>
            </a:r>
          </a:p>
          <a:p>
            <a:pPr defTabSz="1219170">
              <a:lnSpc>
                <a:spcPct val="120000"/>
              </a:lnSpc>
              <a:buClr>
                <a:srgbClr val="1F2834"/>
              </a:buClr>
              <a:buFont typeface="Arial" pitchFamily="34"/>
              <a:buChar char="•"/>
            </a:pPr>
            <a:r>
              <a:rPr lang="en-GB" dirty="0">
                <a:latin typeface="+mj-lt"/>
              </a:rPr>
              <a:t>Cost – £27.50</a:t>
            </a:r>
            <a:endParaRPr lang="en-GB" dirty="0">
              <a:latin typeface="+mj-lt"/>
              <a:cs typeface="Calibri"/>
            </a:endParaRPr>
          </a:p>
          <a:p>
            <a:pPr defTabSz="1219170">
              <a:lnSpc>
                <a:spcPct val="120000"/>
              </a:lnSpc>
              <a:buClr>
                <a:srgbClr val="1F2834"/>
              </a:buClr>
              <a:buFont typeface="Arial" pitchFamily="34"/>
              <a:buChar char="•"/>
            </a:pPr>
            <a:r>
              <a:rPr lang="en-GB" dirty="0">
                <a:latin typeface="+mj-lt"/>
              </a:rPr>
              <a:t>Invisibility</a:t>
            </a:r>
          </a:p>
          <a:p>
            <a:pPr marL="656144" lvl="1" indent="0" defTabSz="1219170">
              <a:lnSpc>
                <a:spcPct val="120000"/>
              </a:lnSpc>
              <a:buNone/>
            </a:pPr>
            <a:endParaRPr lang="en-GB" sz="1867" dirty="0">
              <a:cs typeface="Calibri"/>
            </a:endParaRPr>
          </a:p>
          <a:p>
            <a:pPr marL="497409" indent="-298439" defTabSz="1219170">
              <a:lnSpc>
                <a:spcPct val="120000"/>
              </a:lnSpc>
              <a:buClr>
                <a:srgbClr val="555964"/>
              </a:buClr>
              <a:buFont typeface="Arial" pitchFamily="34"/>
              <a:buChar char="•"/>
            </a:pPr>
            <a:endParaRPr lang="en-GB" sz="1867" dirty="0"/>
          </a:p>
          <a:p>
            <a:pPr lvl="0">
              <a:lnSpc>
                <a:spcPct val="120000"/>
              </a:lnSpc>
            </a:pPr>
            <a:endParaRPr lang="en-GB" sz="1867" dirty="0"/>
          </a:p>
          <a:p>
            <a:pPr lvl="0">
              <a:lnSpc>
                <a:spcPct val="120000"/>
              </a:lnSpc>
            </a:pPr>
            <a:endParaRPr lang="en-GB" sz="1867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7443F-CAA9-4CCF-A788-D116DDC59E0A}"/>
              </a:ext>
            </a:extLst>
          </p:cNvPr>
          <p:cNvSpPr txBox="1"/>
          <p:nvPr/>
        </p:nvSpPr>
        <p:spPr>
          <a:xfrm>
            <a:off x="11075250" y="6405030"/>
            <a:ext cx="733628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alibri"/>
              </a:rPr>
              <a:t>|   </a:t>
            </a:r>
            <a:fld id="{0B0C518E-F393-4137-9449-EE9A53A4FF9F}" type="slidenum">
              <a:rPr sz="1200" kern="0">
                <a:solidFill>
                  <a:srgbClr val="FFFFFF"/>
                </a:solidFill>
                <a:latin typeface="Calibri"/>
              </a:rPr>
              <a:pPr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n-US" sz="1200" kern="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BCB84F-96FF-42BF-A1F1-07A3BCD240B3}"/>
              </a:ext>
            </a:extLst>
          </p:cNvPr>
          <p:cNvGrpSpPr/>
          <p:nvPr/>
        </p:nvGrpSpPr>
        <p:grpSpPr>
          <a:xfrm>
            <a:off x="301311" y="1206727"/>
            <a:ext cx="431999" cy="431999"/>
            <a:chOff x="184891" y="956965"/>
            <a:chExt cx="323999" cy="32399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17A66D2-4268-4F81-BAE2-B70F34156B3C}"/>
                </a:ext>
              </a:extLst>
            </p:cNvPr>
            <p:cNvSpPr/>
            <p:nvPr/>
          </p:nvSpPr>
          <p:spPr>
            <a:xfrm>
              <a:off x="184891" y="956965"/>
              <a:ext cx="323999" cy="3239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BC651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9" name="Picture 44" descr="Internet">
              <a:extLst>
                <a:ext uri="{FF2B5EF4-FFF2-40B4-BE49-F238E27FC236}">
                  <a16:creationId xmlns:a16="http://schemas.microsoft.com/office/drawing/2014/main" id="{3FB397C6-BE94-4824-84C6-69AB5FF18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36244" y="1013219"/>
              <a:ext cx="221677" cy="221677"/>
            </a:xfrm>
            <a:prstGeom prst="rect">
              <a:avLst/>
            </a:prstGeom>
            <a:solidFill>
              <a:srgbClr val="FFC000"/>
            </a:solidFill>
            <a:ln cap="flat">
              <a:noFill/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C07452-6D5D-4DB5-8890-56965AD9CDA4}"/>
              </a:ext>
            </a:extLst>
          </p:cNvPr>
          <p:cNvGrpSpPr/>
          <p:nvPr/>
        </p:nvGrpSpPr>
        <p:grpSpPr>
          <a:xfrm>
            <a:off x="325899" y="2253691"/>
            <a:ext cx="431999" cy="431999"/>
            <a:chOff x="188805" y="1720544"/>
            <a:chExt cx="323999" cy="3239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97D2FE-E4BB-4B48-9D14-FC5D04027B1E}"/>
                </a:ext>
              </a:extLst>
            </p:cNvPr>
            <p:cNvSpPr/>
            <p:nvPr/>
          </p:nvSpPr>
          <p:spPr>
            <a:xfrm>
              <a:off x="188805" y="1720544"/>
              <a:ext cx="323999" cy="3239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5DB88D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2" name="Picture 29" descr="Doctor">
              <a:extLst>
                <a:ext uri="{FF2B5EF4-FFF2-40B4-BE49-F238E27FC236}">
                  <a16:creationId xmlns:a16="http://schemas.microsoft.com/office/drawing/2014/main" id="{C84B3F74-62E3-4F5D-BEFE-B7BA7861A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45059" y="1764097"/>
              <a:ext cx="224201" cy="224201"/>
            </a:xfrm>
            <a:prstGeom prst="rect">
              <a:avLst/>
            </a:prstGeom>
            <a:solidFill>
              <a:srgbClr val="5DB88D"/>
            </a:solidFill>
            <a:ln cap="flat">
              <a:noFill/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4BDDC6-B652-450D-A79F-AD0BF9264A87}"/>
              </a:ext>
            </a:extLst>
          </p:cNvPr>
          <p:cNvGrpSpPr/>
          <p:nvPr/>
        </p:nvGrpSpPr>
        <p:grpSpPr>
          <a:xfrm>
            <a:off x="334371" y="3827413"/>
            <a:ext cx="431999" cy="431999"/>
            <a:chOff x="184891" y="2888964"/>
            <a:chExt cx="323999" cy="32399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92F4DE6-E29F-47B0-ABCC-3EE23F68D298}"/>
                </a:ext>
              </a:extLst>
            </p:cNvPr>
            <p:cNvSpPr/>
            <p:nvPr/>
          </p:nvSpPr>
          <p:spPr>
            <a:xfrm>
              <a:off x="184891" y="2888964"/>
              <a:ext cx="323999" cy="3239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7E6E6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5" name="Picture 32" descr="Money">
              <a:extLst>
                <a:ext uri="{FF2B5EF4-FFF2-40B4-BE49-F238E27FC236}">
                  <a16:creationId xmlns:a16="http://schemas.microsoft.com/office/drawing/2014/main" id="{4A60E6C6-E90A-4CF4-9DE0-4900FAF75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51706" y="2961074"/>
              <a:ext cx="190359" cy="190359"/>
            </a:xfrm>
            <a:prstGeom prst="rect">
              <a:avLst/>
            </a:prstGeom>
            <a:solidFill>
              <a:srgbClr val="E7E6E6"/>
            </a:solidFill>
            <a:ln cap="flat">
              <a:noFill/>
            </a:ln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3981DD2-5AF9-43CA-88DB-05ED4C706322}"/>
              </a:ext>
            </a:extLst>
          </p:cNvPr>
          <p:cNvSpPr/>
          <p:nvPr/>
        </p:nvSpPr>
        <p:spPr>
          <a:xfrm>
            <a:off x="325899" y="1712178"/>
            <a:ext cx="431999" cy="431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3BC0C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dirty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317248-5F62-40EB-8AE6-695C229B9B21}"/>
              </a:ext>
            </a:extLst>
          </p:cNvPr>
          <p:cNvGrpSpPr/>
          <p:nvPr/>
        </p:nvGrpSpPr>
        <p:grpSpPr>
          <a:xfrm>
            <a:off x="369782" y="5068627"/>
            <a:ext cx="431999" cy="431999"/>
            <a:chOff x="184891" y="4268803"/>
            <a:chExt cx="323999" cy="3239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8C72ACA-91E9-4DC4-AA77-75DF10F9A0A1}"/>
                </a:ext>
              </a:extLst>
            </p:cNvPr>
            <p:cNvSpPr/>
            <p:nvPr/>
          </p:nvSpPr>
          <p:spPr>
            <a:xfrm>
              <a:off x="184891" y="4268803"/>
              <a:ext cx="323999" cy="3239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3B92D9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2" name="Picture 53" descr="Blind">
              <a:extLst>
                <a:ext uri="{FF2B5EF4-FFF2-40B4-BE49-F238E27FC236}">
                  <a16:creationId xmlns:a16="http://schemas.microsoft.com/office/drawing/2014/main" id="{06497172-6DE9-46EB-9F5F-1E7F2AC86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51706" y="4340912"/>
              <a:ext cx="190359" cy="190359"/>
            </a:xfrm>
            <a:prstGeom prst="rect">
              <a:avLst/>
            </a:prstGeom>
            <a:solidFill>
              <a:srgbClr val="3B92D9"/>
            </a:solidFill>
            <a:ln cap="flat">
              <a:noFill/>
            </a:ln>
          </p:spPr>
        </p:pic>
      </p:grp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E720-071E-4E24-ABCA-A4AFEBC250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14938" y="-2904"/>
            <a:ext cx="10970677" cy="858153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Application Timeline 2024 Entry</a:t>
            </a:r>
            <a:endParaRPr lang="en-GB" sz="2667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A08A-558D-48E0-8070-A4D9D5C1FC1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327" y="855248"/>
            <a:ext cx="12355032" cy="5723973"/>
          </a:xfrm>
        </p:spPr>
        <p:txBody>
          <a:bodyPr>
            <a:normAutofit/>
          </a:bodyPr>
          <a:lstStyle/>
          <a:p>
            <a:pPr>
              <a:spcAft>
                <a:spcPts val="1507"/>
              </a:spcAft>
              <a:buFont typeface="Arial" pitchFamily="34"/>
              <a:buChar char="•"/>
            </a:pPr>
            <a:r>
              <a:rPr lang="en-US" sz="2000" b="1"/>
              <a:t>16th</a:t>
            </a:r>
            <a:r>
              <a:rPr lang="en-US" sz="2000" b="1" dirty="0"/>
              <a:t> May</a:t>
            </a:r>
            <a:r>
              <a:rPr lang="en-US" sz="2000" dirty="0"/>
              <a:t>		UCAS Undergraduate apply opens (can submit from 6</a:t>
            </a:r>
            <a:r>
              <a:rPr lang="en-US" sz="2000" baseline="30000" dirty="0"/>
              <a:t>th</a:t>
            </a:r>
            <a:r>
              <a:rPr lang="en-US" sz="2000" dirty="0"/>
              <a:t> September)</a:t>
            </a:r>
          </a:p>
          <a:p>
            <a:pPr>
              <a:spcAft>
                <a:spcPts val="1507"/>
              </a:spcAft>
              <a:buFont typeface="Arial" pitchFamily="34"/>
              <a:buChar char="•"/>
            </a:pPr>
            <a:r>
              <a:rPr lang="en-US" sz="2000" dirty="0"/>
              <a:t>12</a:t>
            </a:r>
            <a:r>
              <a:rPr lang="en-US" sz="2000" baseline="30000" dirty="0"/>
              <a:t>th</a:t>
            </a:r>
            <a:r>
              <a:rPr lang="en-US" sz="2000" dirty="0"/>
              <a:t> July 		UCAS Conservatoires application open</a:t>
            </a:r>
            <a:r>
              <a:rPr lang="en-GB" sz="2000" dirty="0"/>
              <a:t>                                              </a:t>
            </a:r>
          </a:p>
          <a:p>
            <a:pPr>
              <a:spcAft>
                <a:spcPts val="1507"/>
              </a:spcAft>
              <a:buFont typeface="Arial" pitchFamily="34"/>
              <a:buChar char="•"/>
            </a:pPr>
            <a:r>
              <a:rPr lang="en-GB" sz="2000" b="1" dirty="0"/>
              <a:t>18</a:t>
            </a:r>
            <a:r>
              <a:rPr lang="en-GB" sz="2000" b="1" baseline="30000" dirty="0"/>
              <a:t>th</a:t>
            </a:r>
            <a:r>
              <a:rPr lang="en-GB" sz="2000" b="1" dirty="0"/>
              <a:t> September</a:t>
            </a:r>
            <a:r>
              <a:rPr lang="en-GB" sz="2000" dirty="0"/>
              <a:t>		</a:t>
            </a:r>
            <a:r>
              <a:rPr lang="en-US" sz="2000" b="1" dirty="0"/>
              <a:t>Internal deadline for fast-track applications </a:t>
            </a:r>
            <a:r>
              <a:rPr lang="en-US" sz="2000" dirty="0"/>
              <a:t>(</a:t>
            </a:r>
            <a:r>
              <a:rPr lang="en-GB" sz="2000" dirty="0"/>
              <a:t>medicine, veterinary medicine/science, 				dentistry, and ALL courses at </a:t>
            </a:r>
            <a:r>
              <a:rPr lang="en-US" sz="2000" dirty="0"/>
              <a:t>Oxford or Cambridge)</a:t>
            </a:r>
          </a:p>
          <a:p>
            <a:pPr>
              <a:spcAft>
                <a:spcPts val="1507"/>
              </a:spcAft>
              <a:buFont typeface="Arial" pitchFamily="34"/>
              <a:buChar char="•"/>
            </a:pPr>
            <a:r>
              <a:rPr lang="en-GB" sz="2000" dirty="0"/>
              <a:t>2</a:t>
            </a:r>
            <a:r>
              <a:rPr lang="en-GB" sz="2000" baseline="30000" dirty="0"/>
              <a:t>nd</a:t>
            </a:r>
            <a:r>
              <a:rPr lang="en-GB" sz="2000" dirty="0"/>
              <a:t> October		Closing date for conservatoires music applications</a:t>
            </a:r>
            <a:endParaRPr lang="en-US" sz="2000" dirty="0"/>
          </a:p>
          <a:p>
            <a:pPr>
              <a:spcAft>
                <a:spcPts val="1507"/>
              </a:spcAft>
              <a:buFont typeface="Arial" pitchFamily="34"/>
              <a:buChar char="•"/>
            </a:pPr>
            <a:r>
              <a:rPr lang="en-US" sz="2000" dirty="0"/>
              <a:t>16</a:t>
            </a:r>
            <a:r>
              <a:rPr lang="en-US" sz="2000" baseline="30000" dirty="0"/>
              <a:t>th</a:t>
            </a:r>
            <a:r>
              <a:rPr lang="en-US" sz="2000" dirty="0"/>
              <a:t> October		UCAS application deadline for Fast track courses		</a:t>
            </a:r>
          </a:p>
          <a:p>
            <a:pPr>
              <a:spcAft>
                <a:spcPts val="1507"/>
              </a:spcAft>
              <a:buFont typeface="Arial" pitchFamily="34"/>
              <a:buChar char="•"/>
            </a:pPr>
            <a:r>
              <a:rPr lang="en-US" sz="2000" b="1" dirty="0"/>
              <a:t>20</a:t>
            </a:r>
            <a:r>
              <a:rPr lang="en-US" sz="2000" b="1" baseline="30000" dirty="0"/>
              <a:t>th</a:t>
            </a:r>
            <a:r>
              <a:rPr lang="en-US" sz="2000" b="1" dirty="0"/>
              <a:t> October</a:t>
            </a:r>
            <a:r>
              <a:rPr lang="en-US" sz="2000" dirty="0"/>
              <a:t>		</a:t>
            </a:r>
            <a:r>
              <a:rPr lang="en-US" sz="2000" b="1" dirty="0"/>
              <a:t>Internal deadline for ALL applications (before half term)                                                                        </a:t>
            </a:r>
            <a:endParaRPr lang="en-US" sz="2000" dirty="0"/>
          </a:p>
          <a:p>
            <a:pPr>
              <a:spcAft>
                <a:spcPts val="1507"/>
              </a:spcAft>
              <a:buFont typeface="Arial" pitchFamily="34"/>
              <a:buChar char="•"/>
            </a:pPr>
            <a:r>
              <a:rPr lang="en-US" sz="2000" dirty="0"/>
              <a:t>31</a:t>
            </a:r>
            <a:r>
              <a:rPr lang="en-US" sz="2000" baseline="30000" dirty="0"/>
              <a:t>st</a:t>
            </a:r>
            <a:r>
              <a:rPr lang="en-US" sz="2000" dirty="0"/>
              <a:t> January		UCAS application deadline/most conservatoires dance/drama/musical theatre applications</a:t>
            </a:r>
          </a:p>
          <a:p>
            <a:pPr>
              <a:spcAft>
                <a:spcPts val="1507"/>
              </a:spcAft>
              <a:buFont typeface="Arial" pitchFamily="34"/>
              <a:buChar char="•"/>
            </a:pPr>
            <a:r>
              <a:rPr lang="en-US" sz="2000" dirty="0"/>
              <a:t>28</a:t>
            </a:r>
            <a:r>
              <a:rPr lang="en-US" sz="2000" baseline="30000" dirty="0"/>
              <a:t>th</a:t>
            </a:r>
            <a:r>
              <a:rPr lang="en-US" sz="2000" dirty="0"/>
              <a:t> February 		Extra opens (for students who have no offers from all 5 choices)</a:t>
            </a:r>
            <a:endParaRPr lang="en-GB" sz="2000" dirty="0"/>
          </a:p>
          <a:p>
            <a:pPr>
              <a:spcAft>
                <a:spcPts val="1507"/>
              </a:spcAft>
              <a:buFont typeface="Arial" pitchFamily="34"/>
              <a:buChar char="•"/>
            </a:pPr>
            <a:r>
              <a:rPr lang="en-US" sz="2000" dirty="0"/>
              <a:t>30</a:t>
            </a:r>
            <a:r>
              <a:rPr lang="en-US" sz="2000" baseline="30000" dirty="0"/>
              <a:t>th</a:t>
            </a:r>
            <a:r>
              <a:rPr lang="en-US" sz="2000" dirty="0"/>
              <a:t> June		Last date for late/extra applications before Clearing                                                                                    </a:t>
            </a:r>
          </a:p>
          <a:p>
            <a:pPr>
              <a:spcAft>
                <a:spcPts val="1507"/>
              </a:spcAft>
              <a:buFont typeface="Arial" pitchFamily="34"/>
              <a:buChar char="•"/>
            </a:pPr>
            <a:endParaRPr lang="en-US" sz="1867" dirty="0"/>
          </a:p>
          <a:p>
            <a:pPr lvl="0"/>
            <a:endParaRPr lang="en-GB" sz="2667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B0B4B-00F0-4182-822F-D5CE684194ED}"/>
              </a:ext>
            </a:extLst>
          </p:cNvPr>
          <p:cNvSpPr txBox="1"/>
          <p:nvPr/>
        </p:nvSpPr>
        <p:spPr>
          <a:xfrm>
            <a:off x="11075250" y="6405030"/>
            <a:ext cx="733628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alibri"/>
              </a:rPr>
              <a:t>|   </a:t>
            </a:r>
            <a:fld id="{314032A3-A075-4877-BE4B-4988CFAE48FB}" type="slidenum">
              <a:rPr sz="1200" b="1" kern="0">
                <a:solidFill>
                  <a:srgbClr val="FFFFFF"/>
                </a:solidFill>
                <a:latin typeface="Calibri"/>
              </a:rPr>
              <a:pPr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US" sz="1200" b="1" kern="0" dirty="0">
              <a:solidFill>
                <a:srgbClr val="FFFFFF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BD4E3F42-BBAE-48D6-96E5-DC156A1BA6F2}"/>
              </a:ext>
            </a:extLst>
          </p:cNvPr>
          <p:cNvSpPr txBox="1">
            <a:spLocks/>
          </p:cNvSpPr>
          <p:nvPr/>
        </p:nvSpPr>
        <p:spPr>
          <a:xfrm>
            <a:off x="383121" y="554565"/>
            <a:ext cx="11529672" cy="1316564"/>
          </a:xfrm>
          <a:prstGeom prst="rect">
            <a:avLst/>
          </a:prstGeom>
        </p:spPr>
        <p:txBody>
          <a:bodyPr/>
          <a:lstStyle>
            <a:lvl1pPr marL="0" marR="0" lvl="0" indent="0" algn="l" defTabSz="6858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3600" b="1" i="0" u="none" strike="noStrike" kern="1200" cap="none" spc="0" baseline="0">
                <a:solidFill>
                  <a:srgbClr val="1F2834"/>
                </a:solidFill>
                <a:uFillTx/>
                <a:latin typeface="Calibri"/>
              </a:defRPr>
            </a:lvl1pPr>
          </a:lstStyle>
          <a:p>
            <a:pPr defTabSz="914377"/>
            <a:r>
              <a:rPr lang="en-US" sz="4800" dirty="0">
                <a:solidFill>
                  <a:srgbClr val="1E2834"/>
                </a:solidFill>
              </a:rPr>
              <a:t>Completing the UCAS application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294408"/>
            <a:ext cx="11964181" cy="4868870"/>
            <a:chOff x="98981" y="966573"/>
            <a:chExt cx="8973136" cy="3651652"/>
          </a:xfrm>
        </p:grpSpPr>
        <p:sp>
          <p:nvSpPr>
            <p:cNvPr id="9" name="Freeform 8"/>
            <p:cNvSpPr/>
            <p:nvPr/>
          </p:nvSpPr>
          <p:spPr>
            <a:xfrm>
              <a:off x="98981" y="1662707"/>
              <a:ext cx="818179" cy="1055375"/>
            </a:xfrm>
            <a:custGeom>
              <a:avLst/>
              <a:gdLst>
                <a:gd name="connsiteX0" fmla="*/ 0 w 818179"/>
                <a:gd name="connsiteY0" fmla="*/ 81818 h 1055375"/>
                <a:gd name="connsiteX1" fmla="*/ 81818 w 818179"/>
                <a:gd name="connsiteY1" fmla="*/ 0 h 1055375"/>
                <a:gd name="connsiteX2" fmla="*/ 736361 w 818179"/>
                <a:gd name="connsiteY2" fmla="*/ 0 h 1055375"/>
                <a:gd name="connsiteX3" fmla="*/ 818179 w 818179"/>
                <a:gd name="connsiteY3" fmla="*/ 81818 h 1055375"/>
                <a:gd name="connsiteX4" fmla="*/ 818179 w 818179"/>
                <a:gd name="connsiteY4" fmla="*/ 973557 h 1055375"/>
                <a:gd name="connsiteX5" fmla="*/ 736361 w 818179"/>
                <a:gd name="connsiteY5" fmla="*/ 1055375 h 1055375"/>
                <a:gd name="connsiteX6" fmla="*/ 81818 w 818179"/>
                <a:gd name="connsiteY6" fmla="*/ 1055375 h 1055375"/>
                <a:gd name="connsiteX7" fmla="*/ 0 w 818179"/>
                <a:gd name="connsiteY7" fmla="*/ 973557 h 1055375"/>
                <a:gd name="connsiteX8" fmla="*/ 0 w 818179"/>
                <a:gd name="connsiteY8" fmla="*/ 81818 h 105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179" h="1055375">
                  <a:moveTo>
                    <a:pt x="0" y="81818"/>
                  </a:moveTo>
                  <a:cubicBezTo>
                    <a:pt x="0" y="36631"/>
                    <a:pt x="36631" y="0"/>
                    <a:pt x="81818" y="0"/>
                  </a:cubicBezTo>
                  <a:lnTo>
                    <a:pt x="736361" y="0"/>
                  </a:lnTo>
                  <a:cubicBezTo>
                    <a:pt x="781548" y="0"/>
                    <a:pt x="818179" y="36631"/>
                    <a:pt x="818179" y="81818"/>
                  </a:cubicBezTo>
                  <a:lnTo>
                    <a:pt x="818179" y="973557"/>
                  </a:lnTo>
                  <a:cubicBezTo>
                    <a:pt x="818179" y="1018744"/>
                    <a:pt x="781548" y="1055375"/>
                    <a:pt x="736361" y="1055375"/>
                  </a:cubicBezTo>
                  <a:lnTo>
                    <a:pt x="81818" y="1055375"/>
                  </a:lnTo>
                  <a:cubicBezTo>
                    <a:pt x="36631" y="1055375"/>
                    <a:pt x="0" y="1018744"/>
                    <a:pt x="0" y="973557"/>
                  </a:cubicBezTo>
                  <a:lnTo>
                    <a:pt x="0" y="81818"/>
                  </a:lnTo>
                  <a:close/>
                </a:path>
              </a:pathLst>
            </a:custGeom>
            <a:solidFill>
              <a:srgbClr val="3BC0C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072" tIns="103072" rIns="103072" bIns="103072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67" b="1" dirty="0">
                  <a:solidFill>
                    <a:prstClr val="white"/>
                  </a:solidFill>
                  <a:latin typeface="Calibri Light" panose="020F0302020204030204"/>
                </a:rPr>
                <a:t>Register at: ucas.com/apply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995560" y="2012789"/>
              <a:ext cx="372984" cy="436221"/>
            </a:xfrm>
            <a:custGeom>
              <a:avLst/>
              <a:gdLst>
                <a:gd name="connsiteX0" fmla="*/ 0 w 217808"/>
                <a:gd name="connsiteY0" fmla="*/ 87244 h 436221"/>
                <a:gd name="connsiteX1" fmla="*/ 108904 w 217808"/>
                <a:gd name="connsiteY1" fmla="*/ 87244 h 436221"/>
                <a:gd name="connsiteX2" fmla="*/ 108904 w 217808"/>
                <a:gd name="connsiteY2" fmla="*/ 0 h 436221"/>
                <a:gd name="connsiteX3" fmla="*/ 217808 w 217808"/>
                <a:gd name="connsiteY3" fmla="*/ 218111 h 436221"/>
                <a:gd name="connsiteX4" fmla="*/ 108904 w 217808"/>
                <a:gd name="connsiteY4" fmla="*/ 436221 h 436221"/>
                <a:gd name="connsiteX5" fmla="*/ 108904 w 217808"/>
                <a:gd name="connsiteY5" fmla="*/ 348977 h 436221"/>
                <a:gd name="connsiteX6" fmla="*/ 0 w 217808"/>
                <a:gd name="connsiteY6" fmla="*/ 348977 h 436221"/>
                <a:gd name="connsiteX7" fmla="*/ 0 w 217808"/>
                <a:gd name="connsiteY7" fmla="*/ 87244 h 43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808" h="436221">
                  <a:moveTo>
                    <a:pt x="0" y="87244"/>
                  </a:moveTo>
                  <a:lnTo>
                    <a:pt x="108904" y="87244"/>
                  </a:lnTo>
                  <a:lnTo>
                    <a:pt x="108904" y="0"/>
                  </a:lnTo>
                  <a:lnTo>
                    <a:pt x="217808" y="218111"/>
                  </a:lnTo>
                  <a:lnTo>
                    <a:pt x="108904" y="436221"/>
                  </a:lnTo>
                  <a:lnTo>
                    <a:pt x="108904" y="348977"/>
                  </a:lnTo>
                  <a:lnTo>
                    <a:pt x="0" y="348977"/>
                  </a:lnTo>
                  <a:lnTo>
                    <a:pt x="0" y="87244"/>
                  </a:lnTo>
                  <a:close/>
                </a:path>
              </a:pathLst>
            </a:custGeom>
            <a:solidFill>
              <a:srgbClr val="3BC0C7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6325" rIns="87121" bIns="116324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70321" y="966574"/>
              <a:ext cx="2163613" cy="2630921"/>
            </a:xfrm>
            <a:custGeom>
              <a:avLst/>
              <a:gdLst>
                <a:gd name="connsiteX0" fmla="*/ 0 w 2316655"/>
                <a:gd name="connsiteY0" fmla="*/ 221528 h 2215275"/>
                <a:gd name="connsiteX1" fmla="*/ 221528 w 2316655"/>
                <a:gd name="connsiteY1" fmla="*/ 0 h 2215275"/>
                <a:gd name="connsiteX2" fmla="*/ 2095128 w 2316655"/>
                <a:gd name="connsiteY2" fmla="*/ 0 h 2215275"/>
                <a:gd name="connsiteX3" fmla="*/ 2316656 w 2316655"/>
                <a:gd name="connsiteY3" fmla="*/ 221528 h 2215275"/>
                <a:gd name="connsiteX4" fmla="*/ 2316655 w 2316655"/>
                <a:gd name="connsiteY4" fmla="*/ 1993748 h 2215275"/>
                <a:gd name="connsiteX5" fmla="*/ 2095127 w 2316655"/>
                <a:gd name="connsiteY5" fmla="*/ 2215276 h 2215275"/>
                <a:gd name="connsiteX6" fmla="*/ 221528 w 2316655"/>
                <a:gd name="connsiteY6" fmla="*/ 2215275 h 2215275"/>
                <a:gd name="connsiteX7" fmla="*/ 0 w 2316655"/>
                <a:gd name="connsiteY7" fmla="*/ 1993747 h 2215275"/>
                <a:gd name="connsiteX8" fmla="*/ 0 w 2316655"/>
                <a:gd name="connsiteY8" fmla="*/ 221528 h 221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6655" h="2215275">
                  <a:moveTo>
                    <a:pt x="0" y="221528"/>
                  </a:moveTo>
                  <a:cubicBezTo>
                    <a:pt x="0" y="99181"/>
                    <a:pt x="99181" y="0"/>
                    <a:pt x="221528" y="0"/>
                  </a:cubicBezTo>
                  <a:lnTo>
                    <a:pt x="2095128" y="0"/>
                  </a:lnTo>
                  <a:cubicBezTo>
                    <a:pt x="2217475" y="0"/>
                    <a:pt x="2316656" y="99181"/>
                    <a:pt x="2316656" y="221528"/>
                  </a:cubicBezTo>
                  <a:cubicBezTo>
                    <a:pt x="2316656" y="812268"/>
                    <a:pt x="2316655" y="1403008"/>
                    <a:pt x="2316655" y="1993748"/>
                  </a:cubicBezTo>
                  <a:cubicBezTo>
                    <a:pt x="2316655" y="2116095"/>
                    <a:pt x="2217474" y="2215276"/>
                    <a:pt x="2095127" y="2215276"/>
                  </a:cubicBezTo>
                  <a:lnTo>
                    <a:pt x="221528" y="2215275"/>
                  </a:lnTo>
                  <a:cubicBezTo>
                    <a:pt x="99181" y="2215275"/>
                    <a:pt x="0" y="2116094"/>
                    <a:pt x="0" y="1993747"/>
                  </a:cubicBezTo>
                  <a:lnTo>
                    <a:pt x="0" y="221528"/>
                  </a:lnTo>
                  <a:close/>
                </a:path>
              </a:pathLst>
            </a:custGeom>
            <a:solidFill>
              <a:srgbClr val="5DB8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631" tIns="157631" rIns="157631" bIns="157631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</a:pPr>
              <a:r>
                <a:rPr lang="en-GB" sz="1867" b="1" dirty="0">
                  <a:solidFill>
                    <a:prstClr val="white"/>
                  </a:solidFill>
                  <a:latin typeface="Calibri Light" panose="020F0302020204030204"/>
                  <a:cs typeface="Arial" pitchFamily="34" charset="0"/>
                </a:rPr>
                <a:t>UCAS FORM including:</a:t>
              </a:r>
            </a:p>
            <a:p>
              <a:pPr defTabSz="829713">
                <a:lnSpc>
                  <a:spcPct val="90000"/>
                </a:lnSpc>
                <a:spcBef>
                  <a:spcPct val="0"/>
                </a:spcBef>
              </a:pPr>
              <a:r>
                <a:rPr lang="en-GB" sz="1867" b="1" dirty="0">
                  <a:solidFill>
                    <a:prstClr val="white"/>
                  </a:solidFill>
                  <a:latin typeface="Calibri Light" panose="020F0302020204030204"/>
                </a:rPr>
                <a:t>1. Personal details</a:t>
              </a:r>
            </a:p>
            <a:p>
              <a:pPr defTabSz="829713">
                <a:lnSpc>
                  <a:spcPct val="90000"/>
                </a:lnSpc>
                <a:spcBef>
                  <a:spcPct val="0"/>
                </a:spcBef>
              </a:pPr>
              <a:r>
                <a:rPr lang="en-GB" sz="1867" b="1" dirty="0">
                  <a:solidFill>
                    <a:prstClr val="white"/>
                  </a:solidFill>
                  <a:latin typeface="Calibri Light" panose="020F0302020204030204"/>
                </a:rPr>
                <a:t>2. Additional information</a:t>
              </a:r>
            </a:p>
            <a:p>
              <a:pPr defTabSz="829713">
                <a:lnSpc>
                  <a:spcPct val="90000"/>
                </a:lnSpc>
                <a:spcBef>
                  <a:spcPct val="0"/>
                </a:spcBef>
              </a:pPr>
              <a:r>
                <a:rPr lang="en-GB" sz="1867" b="1" dirty="0">
                  <a:solidFill>
                    <a:prstClr val="white"/>
                  </a:solidFill>
                  <a:latin typeface="Calibri Light" panose="020F0302020204030204"/>
                </a:rPr>
                <a:t>3. Student finance </a:t>
              </a:r>
            </a:p>
            <a:p>
              <a:pPr defTabSz="829713">
                <a:lnSpc>
                  <a:spcPct val="90000"/>
                </a:lnSpc>
                <a:spcBef>
                  <a:spcPct val="0"/>
                </a:spcBef>
              </a:pPr>
              <a:r>
                <a:rPr lang="en-GB" sz="1867" b="1" dirty="0">
                  <a:solidFill>
                    <a:prstClr val="white"/>
                  </a:solidFill>
                  <a:latin typeface="Calibri Light" panose="020F0302020204030204"/>
                </a:rPr>
                <a:t>4. Education</a:t>
              </a:r>
            </a:p>
            <a:p>
              <a:pPr defTabSz="829713">
                <a:lnSpc>
                  <a:spcPct val="90000"/>
                </a:lnSpc>
                <a:spcBef>
                  <a:spcPct val="0"/>
                </a:spcBef>
              </a:pPr>
              <a:r>
                <a:rPr lang="en-GB" sz="1867" b="1" dirty="0">
                  <a:solidFill>
                    <a:prstClr val="white"/>
                  </a:solidFill>
                  <a:latin typeface="Calibri Light" panose="020F0302020204030204"/>
                </a:rPr>
                <a:t>5. Employment</a:t>
              </a:r>
            </a:p>
            <a:p>
              <a:pPr defTabSz="829713">
                <a:lnSpc>
                  <a:spcPct val="90000"/>
                </a:lnSpc>
                <a:spcBef>
                  <a:spcPct val="0"/>
                </a:spcBef>
              </a:pPr>
              <a:r>
                <a:rPr lang="en-GB" sz="1867" b="1" dirty="0">
                  <a:solidFill>
                    <a:prstClr val="white"/>
                  </a:solidFill>
                  <a:latin typeface="Calibri Light" panose="020F0302020204030204"/>
                  <a:cs typeface="Arial" pitchFamily="34" charset="0"/>
                </a:rPr>
                <a:t>Checked by enrichment staff – should be </a:t>
              </a:r>
              <a:r>
                <a:rPr lang="en-GB" sz="1867" b="1" dirty="0">
                  <a:solidFill>
                    <a:schemeClr val="bg1"/>
                  </a:solidFill>
                  <a:latin typeface="Calibri Light" panose="020F0302020204030204"/>
                  <a:cs typeface="Arial" pitchFamily="34" charset="0"/>
                </a:rPr>
                <a:t>completed BEFORE summer</a:t>
              </a:r>
              <a:endParaRPr lang="en-GB" sz="1867" b="1" dirty="0">
                <a:solidFill>
                  <a:schemeClr val="bg1"/>
                </a:solidFill>
                <a:latin typeface="Calibri Light" panose="020F0302020204030204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140468">
              <a:off x="3592297" y="1982689"/>
              <a:ext cx="354294" cy="436221"/>
            </a:xfrm>
            <a:custGeom>
              <a:avLst/>
              <a:gdLst>
                <a:gd name="connsiteX0" fmla="*/ 0 w 843249"/>
                <a:gd name="connsiteY0" fmla="*/ 87244 h 436221"/>
                <a:gd name="connsiteX1" fmla="*/ 625139 w 843249"/>
                <a:gd name="connsiteY1" fmla="*/ 87244 h 436221"/>
                <a:gd name="connsiteX2" fmla="*/ 625139 w 843249"/>
                <a:gd name="connsiteY2" fmla="*/ 0 h 436221"/>
                <a:gd name="connsiteX3" fmla="*/ 843249 w 843249"/>
                <a:gd name="connsiteY3" fmla="*/ 218111 h 436221"/>
                <a:gd name="connsiteX4" fmla="*/ 625139 w 843249"/>
                <a:gd name="connsiteY4" fmla="*/ 436221 h 436221"/>
                <a:gd name="connsiteX5" fmla="*/ 625139 w 843249"/>
                <a:gd name="connsiteY5" fmla="*/ 348977 h 436221"/>
                <a:gd name="connsiteX6" fmla="*/ 0 w 843249"/>
                <a:gd name="connsiteY6" fmla="*/ 348977 h 436221"/>
                <a:gd name="connsiteX7" fmla="*/ 0 w 843249"/>
                <a:gd name="connsiteY7" fmla="*/ 87244 h 43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249" h="436221">
                  <a:moveTo>
                    <a:pt x="0" y="87244"/>
                  </a:moveTo>
                  <a:lnTo>
                    <a:pt x="625139" y="87244"/>
                  </a:lnTo>
                  <a:lnTo>
                    <a:pt x="625139" y="0"/>
                  </a:lnTo>
                  <a:lnTo>
                    <a:pt x="843249" y="218111"/>
                  </a:lnTo>
                  <a:lnTo>
                    <a:pt x="625139" y="436221"/>
                  </a:lnTo>
                  <a:lnTo>
                    <a:pt x="625139" y="348977"/>
                  </a:lnTo>
                  <a:lnTo>
                    <a:pt x="0" y="348977"/>
                  </a:lnTo>
                  <a:lnTo>
                    <a:pt x="0" y="87244"/>
                  </a:lnTo>
                  <a:close/>
                </a:path>
              </a:pathLst>
            </a:custGeom>
            <a:solidFill>
              <a:srgbClr val="5DB88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6324" rIns="174487" bIns="116325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55353" y="966573"/>
              <a:ext cx="1563415" cy="2549106"/>
            </a:xfrm>
            <a:custGeom>
              <a:avLst/>
              <a:gdLst>
                <a:gd name="connsiteX0" fmla="*/ 0 w 1191431"/>
                <a:gd name="connsiteY0" fmla="*/ 119143 h 1571443"/>
                <a:gd name="connsiteX1" fmla="*/ 119143 w 1191431"/>
                <a:gd name="connsiteY1" fmla="*/ 0 h 1571443"/>
                <a:gd name="connsiteX2" fmla="*/ 1072288 w 1191431"/>
                <a:gd name="connsiteY2" fmla="*/ 0 h 1571443"/>
                <a:gd name="connsiteX3" fmla="*/ 1191431 w 1191431"/>
                <a:gd name="connsiteY3" fmla="*/ 119143 h 1571443"/>
                <a:gd name="connsiteX4" fmla="*/ 1191431 w 1191431"/>
                <a:gd name="connsiteY4" fmla="*/ 1452300 h 1571443"/>
                <a:gd name="connsiteX5" fmla="*/ 1072288 w 1191431"/>
                <a:gd name="connsiteY5" fmla="*/ 1571443 h 1571443"/>
                <a:gd name="connsiteX6" fmla="*/ 119143 w 1191431"/>
                <a:gd name="connsiteY6" fmla="*/ 1571443 h 1571443"/>
                <a:gd name="connsiteX7" fmla="*/ 0 w 1191431"/>
                <a:gd name="connsiteY7" fmla="*/ 1452300 h 1571443"/>
                <a:gd name="connsiteX8" fmla="*/ 0 w 1191431"/>
                <a:gd name="connsiteY8" fmla="*/ 119143 h 157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1431" h="1571443">
                  <a:moveTo>
                    <a:pt x="0" y="119143"/>
                  </a:moveTo>
                  <a:cubicBezTo>
                    <a:pt x="0" y="53342"/>
                    <a:pt x="53342" y="0"/>
                    <a:pt x="119143" y="0"/>
                  </a:cubicBezTo>
                  <a:lnTo>
                    <a:pt x="1072288" y="0"/>
                  </a:lnTo>
                  <a:cubicBezTo>
                    <a:pt x="1138089" y="0"/>
                    <a:pt x="1191431" y="53342"/>
                    <a:pt x="1191431" y="119143"/>
                  </a:cubicBezTo>
                  <a:lnTo>
                    <a:pt x="1191431" y="1452300"/>
                  </a:lnTo>
                  <a:cubicBezTo>
                    <a:pt x="1191431" y="1518101"/>
                    <a:pt x="1138089" y="1571443"/>
                    <a:pt x="1072288" y="1571443"/>
                  </a:cubicBezTo>
                  <a:lnTo>
                    <a:pt x="119143" y="1571443"/>
                  </a:lnTo>
                  <a:cubicBezTo>
                    <a:pt x="53342" y="1571443"/>
                    <a:pt x="0" y="1518101"/>
                    <a:pt x="0" y="1452300"/>
                  </a:cubicBezTo>
                  <a:lnTo>
                    <a:pt x="0" y="119143"/>
                  </a:lnTo>
                  <a:close/>
                </a:path>
              </a:pathLst>
            </a:custGeom>
            <a:solidFill>
              <a:srgbClr val="FF645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648" tIns="117648" rIns="117648" bIns="117648" numCol="1" spcCol="1270" anchor="ctr" anchorCtr="0">
              <a:noAutofit/>
            </a:bodyPr>
            <a:lstStyle/>
            <a:p>
              <a:pPr defTabSz="1219170"/>
              <a:r>
                <a:rPr lang="en-GB" sz="1867" b="1" dirty="0">
                  <a:solidFill>
                    <a:prstClr val="white"/>
                  </a:solidFill>
                  <a:latin typeface="Calibri Light" panose="020F0302020204030204"/>
                </a:rPr>
                <a:t>Form tutor will check and approve personal statements before the student will</a:t>
              </a:r>
            </a:p>
            <a:p>
              <a:pPr defTabSz="1219170"/>
              <a:r>
                <a:rPr lang="en-GB" sz="1867" b="1" dirty="0">
                  <a:solidFill>
                    <a:prstClr val="white"/>
                  </a:solidFill>
                  <a:latin typeface="Calibri Light" panose="020F0302020204030204"/>
                </a:rPr>
                <a:t>PAY AND SEND - t</a:t>
              </a:r>
              <a:r>
                <a:rPr lang="en-GB" sz="1867" dirty="0">
                  <a:solidFill>
                    <a:prstClr val="white"/>
                  </a:solidFill>
                  <a:latin typeface="Calibri Light" panose="020F0302020204030204"/>
                </a:rPr>
                <a:t>he application will not go directly to UCAS! </a:t>
              </a:r>
              <a:r>
                <a:rPr lang="en-GB" sz="1867" b="1" dirty="0">
                  <a:solidFill>
                    <a:prstClr val="white"/>
                  </a:solidFill>
                  <a:latin typeface="Calibri Light" panose="020F0302020204030204"/>
                </a:rPr>
                <a:t>Form tutor THEN writes Reference.</a:t>
              </a:r>
              <a:endParaRPr lang="en-GB" sz="1867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95323">
              <a:off x="5576786" y="1972283"/>
              <a:ext cx="381102" cy="436221"/>
            </a:xfrm>
            <a:custGeom>
              <a:avLst/>
              <a:gdLst>
                <a:gd name="connsiteX0" fmla="*/ 0 w 381102"/>
                <a:gd name="connsiteY0" fmla="*/ 87244 h 436221"/>
                <a:gd name="connsiteX1" fmla="*/ 190551 w 381102"/>
                <a:gd name="connsiteY1" fmla="*/ 87244 h 436221"/>
                <a:gd name="connsiteX2" fmla="*/ 190551 w 381102"/>
                <a:gd name="connsiteY2" fmla="*/ 0 h 436221"/>
                <a:gd name="connsiteX3" fmla="*/ 381102 w 381102"/>
                <a:gd name="connsiteY3" fmla="*/ 218111 h 436221"/>
                <a:gd name="connsiteX4" fmla="*/ 190551 w 381102"/>
                <a:gd name="connsiteY4" fmla="*/ 436221 h 436221"/>
                <a:gd name="connsiteX5" fmla="*/ 190551 w 381102"/>
                <a:gd name="connsiteY5" fmla="*/ 348977 h 436221"/>
                <a:gd name="connsiteX6" fmla="*/ 0 w 381102"/>
                <a:gd name="connsiteY6" fmla="*/ 348977 h 436221"/>
                <a:gd name="connsiteX7" fmla="*/ 0 w 381102"/>
                <a:gd name="connsiteY7" fmla="*/ 87244 h 43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102" h="436221">
                  <a:moveTo>
                    <a:pt x="0" y="87244"/>
                  </a:moveTo>
                  <a:lnTo>
                    <a:pt x="190551" y="87244"/>
                  </a:lnTo>
                  <a:lnTo>
                    <a:pt x="190551" y="0"/>
                  </a:lnTo>
                  <a:lnTo>
                    <a:pt x="381102" y="218111"/>
                  </a:lnTo>
                  <a:lnTo>
                    <a:pt x="190551" y="436221"/>
                  </a:lnTo>
                  <a:lnTo>
                    <a:pt x="190551" y="348977"/>
                  </a:lnTo>
                  <a:lnTo>
                    <a:pt x="0" y="348977"/>
                  </a:lnTo>
                  <a:lnTo>
                    <a:pt x="0" y="87244"/>
                  </a:lnTo>
                  <a:close/>
                </a:path>
              </a:pathLst>
            </a:custGeom>
            <a:solidFill>
              <a:srgbClr val="FF645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6324" rIns="152440" bIns="116325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721256" y="1216148"/>
              <a:ext cx="1350861" cy="1604773"/>
            </a:xfrm>
            <a:custGeom>
              <a:avLst/>
              <a:gdLst>
                <a:gd name="connsiteX0" fmla="*/ 0 w 1111750"/>
                <a:gd name="connsiteY0" fmla="*/ 105538 h 1055375"/>
                <a:gd name="connsiteX1" fmla="*/ 105538 w 1111750"/>
                <a:gd name="connsiteY1" fmla="*/ 0 h 1055375"/>
                <a:gd name="connsiteX2" fmla="*/ 1006213 w 1111750"/>
                <a:gd name="connsiteY2" fmla="*/ 0 h 1055375"/>
                <a:gd name="connsiteX3" fmla="*/ 1111751 w 1111750"/>
                <a:gd name="connsiteY3" fmla="*/ 105538 h 1055375"/>
                <a:gd name="connsiteX4" fmla="*/ 1111750 w 1111750"/>
                <a:gd name="connsiteY4" fmla="*/ 949838 h 1055375"/>
                <a:gd name="connsiteX5" fmla="*/ 1006212 w 1111750"/>
                <a:gd name="connsiteY5" fmla="*/ 1055376 h 1055375"/>
                <a:gd name="connsiteX6" fmla="*/ 105538 w 1111750"/>
                <a:gd name="connsiteY6" fmla="*/ 1055375 h 1055375"/>
                <a:gd name="connsiteX7" fmla="*/ 0 w 1111750"/>
                <a:gd name="connsiteY7" fmla="*/ 949837 h 1055375"/>
                <a:gd name="connsiteX8" fmla="*/ 0 w 1111750"/>
                <a:gd name="connsiteY8" fmla="*/ 105538 h 105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750" h="1055375">
                  <a:moveTo>
                    <a:pt x="0" y="105538"/>
                  </a:moveTo>
                  <a:cubicBezTo>
                    <a:pt x="0" y="47251"/>
                    <a:pt x="47251" y="0"/>
                    <a:pt x="105538" y="0"/>
                  </a:cubicBezTo>
                  <a:lnTo>
                    <a:pt x="1006213" y="0"/>
                  </a:lnTo>
                  <a:cubicBezTo>
                    <a:pt x="1064500" y="0"/>
                    <a:pt x="1111751" y="47251"/>
                    <a:pt x="1111751" y="105538"/>
                  </a:cubicBezTo>
                  <a:cubicBezTo>
                    <a:pt x="1111751" y="386971"/>
                    <a:pt x="1111750" y="668405"/>
                    <a:pt x="1111750" y="949838"/>
                  </a:cubicBezTo>
                  <a:cubicBezTo>
                    <a:pt x="1111750" y="1008125"/>
                    <a:pt x="1064499" y="1055376"/>
                    <a:pt x="1006212" y="1055376"/>
                  </a:cubicBezTo>
                  <a:lnTo>
                    <a:pt x="105538" y="1055375"/>
                  </a:lnTo>
                  <a:cubicBezTo>
                    <a:pt x="47251" y="1055375"/>
                    <a:pt x="0" y="1008124"/>
                    <a:pt x="0" y="949837"/>
                  </a:cubicBezTo>
                  <a:lnTo>
                    <a:pt x="0" y="105538"/>
                  </a:lnTo>
                  <a:close/>
                </a:path>
              </a:pathLst>
            </a:custGeom>
            <a:solidFill>
              <a:srgbClr val="836CD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335" tIns="112335" rIns="112335" bIns="112335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67" b="1" dirty="0">
                  <a:solidFill>
                    <a:prstClr val="white"/>
                  </a:solidFill>
                  <a:latin typeface="Calibri Light" panose="020F0302020204030204"/>
                </a:rPr>
                <a:t>Applications are sent to admin who check grades before approval by Mrs Marley</a:t>
              </a:r>
            </a:p>
          </p:txBody>
        </p:sp>
        <p:sp>
          <p:nvSpPr>
            <p:cNvPr id="16" name="Freeform 15"/>
            <p:cNvSpPr/>
            <p:nvPr/>
          </p:nvSpPr>
          <p:spPr>
            <a:xfrm rot="5400000">
              <a:off x="6814860" y="3859497"/>
              <a:ext cx="436222" cy="415549"/>
            </a:xfrm>
            <a:custGeom>
              <a:avLst/>
              <a:gdLst>
                <a:gd name="connsiteX0" fmla="*/ 0 w 415548"/>
                <a:gd name="connsiteY0" fmla="*/ 87244 h 436221"/>
                <a:gd name="connsiteX1" fmla="*/ 207774 w 415548"/>
                <a:gd name="connsiteY1" fmla="*/ 87244 h 436221"/>
                <a:gd name="connsiteX2" fmla="*/ 207774 w 415548"/>
                <a:gd name="connsiteY2" fmla="*/ 0 h 436221"/>
                <a:gd name="connsiteX3" fmla="*/ 415548 w 415548"/>
                <a:gd name="connsiteY3" fmla="*/ 218111 h 436221"/>
                <a:gd name="connsiteX4" fmla="*/ 207774 w 415548"/>
                <a:gd name="connsiteY4" fmla="*/ 436221 h 436221"/>
                <a:gd name="connsiteX5" fmla="*/ 207774 w 415548"/>
                <a:gd name="connsiteY5" fmla="*/ 348977 h 436221"/>
                <a:gd name="connsiteX6" fmla="*/ 0 w 415548"/>
                <a:gd name="connsiteY6" fmla="*/ 348977 h 436221"/>
                <a:gd name="connsiteX7" fmla="*/ 0 w 415548"/>
                <a:gd name="connsiteY7" fmla="*/ 87244 h 43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548" h="436221">
                  <a:moveTo>
                    <a:pt x="332438" y="1"/>
                  </a:moveTo>
                  <a:lnTo>
                    <a:pt x="332438" y="218111"/>
                  </a:lnTo>
                  <a:lnTo>
                    <a:pt x="415548" y="218111"/>
                  </a:lnTo>
                  <a:lnTo>
                    <a:pt x="207774" y="436220"/>
                  </a:lnTo>
                  <a:lnTo>
                    <a:pt x="0" y="218111"/>
                  </a:lnTo>
                  <a:lnTo>
                    <a:pt x="83110" y="218111"/>
                  </a:lnTo>
                  <a:lnTo>
                    <a:pt x="83110" y="1"/>
                  </a:lnTo>
                  <a:lnTo>
                    <a:pt x="332438" y="1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324" tIns="0" rIns="116327" bIns="166219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57529" y="3562850"/>
              <a:ext cx="1440957" cy="1055375"/>
            </a:xfrm>
            <a:custGeom>
              <a:avLst/>
              <a:gdLst>
                <a:gd name="connsiteX0" fmla="*/ 0 w 1440957"/>
                <a:gd name="connsiteY0" fmla="*/ 105538 h 1055375"/>
                <a:gd name="connsiteX1" fmla="*/ 105538 w 1440957"/>
                <a:gd name="connsiteY1" fmla="*/ 0 h 1055375"/>
                <a:gd name="connsiteX2" fmla="*/ 1335420 w 1440957"/>
                <a:gd name="connsiteY2" fmla="*/ 0 h 1055375"/>
                <a:gd name="connsiteX3" fmla="*/ 1440958 w 1440957"/>
                <a:gd name="connsiteY3" fmla="*/ 105538 h 1055375"/>
                <a:gd name="connsiteX4" fmla="*/ 1440957 w 1440957"/>
                <a:gd name="connsiteY4" fmla="*/ 949838 h 1055375"/>
                <a:gd name="connsiteX5" fmla="*/ 1335419 w 1440957"/>
                <a:gd name="connsiteY5" fmla="*/ 1055376 h 1055375"/>
                <a:gd name="connsiteX6" fmla="*/ 105538 w 1440957"/>
                <a:gd name="connsiteY6" fmla="*/ 1055375 h 1055375"/>
                <a:gd name="connsiteX7" fmla="*/ 0 w 1440957"/>
                <a:gd name="connsiteY7" fmla="*/ 949837 h 1055375"/>
                <a:gd name="connsiteX8" fmla="*/ 0 w 1440957"/>
                <a:gd name="connsiteY8" fmla="*/ 105538 h 105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957" h="1055375">
                  <a:moveTo>
                    <a:pt x="0" y="105538"/>
                  </a:moveTo>
                  <a:cubicBezTo>
                    <a:pt x="0" y="47251"/>
                    <a:pt x="47251" y="0"/>
                    <a:pt x="105538" y="0"/>
                  </a:cubicBezTo>
                  <a:lnTo>
                    <a:pt x="1335420" y="0"/>
                  </a:lnTo>
                  <a:cubicBezTo>
                    <a:pt x="1393707" y="0"/>
                    <a:pt x="1440958" y="47251"/>
                    <a:pt x="1440958" y="105538"/>
                  </a:cubicBezTo>
                  <a:cubicBezTo>
                    <a:pt x="1440958" y="386971"/>
                    <a:pt x="1440957" y="668405"/>
                    <a:pt x="1440957" y="949838"/>
                  </a:cubicBezTo>
                  <a:cubicBezTo>
                    <a:pt x="1440957" y="1008125"/>
                    <a:pt x="1393706" y="1055376"/>
                    <a:pt x="1335419" y="1055376"/>
                  </a:cubicBezTo>
                  <a:lnTo>
                    <a:pt x="105538" y="1055375"/>
                  </a:lnTo>
                  <a:cubicBezTo>
                    <a:pt x="47251" y="1055375"/>
                    <a:pt x="0" y="1008124"/>
                    <a:pt x="0" y="949837"/>
                  </a:cubicBezTo>
                  <a:lnTo>
                    <a:pt x="0" y="10553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335" tIns="112335" rIns="112335" bIns="112335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67" b="1" dirty="0">
                  <a:solidFill>
                    <a:prstClr val="white"/>
                  </a:solidFill>
                  <a:latin typeface="Calibri Light" panose="020F0302020204030204"/>
                </a:rPr>
                <a:t>Universities/ colleges make their decisions</a:t>
              </a:r>
            </a:p>
          </p:txBody>
        </p:sp>
      </p:grp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DE8F7AA-124D-4846-9395-B63174DC1FD8}"/>
              </a:ext>
            </a:extLst>
          </p:cNvPr>
          <p:cNvSpPr txBox="1"/>
          <p:nvPr/>
        </p:nvSpPr>
        <p:spPr>
          <a:xfrm>
            <a:off x="11075250" y="6405030"/>
            <a:ext cx="733628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alibri"/>
              </a:rPr>
              <a:t>|   </a:t>
            </a:r>
            <a:fld id="{A2F8606F-E88B-417C-9A1B-095B832E158D}" type="slidenum">
              <a:rPr sz="1200" kern="0">
                <a:solidFill>
                  <a:srgbClr val="FFFFFF"/>
                </a:solidFill>
                <a:latin typeface="Calibri"/>
              </a:rPr>
              <a:pPr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n-US" sz="12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933478" y="1570008"/>
            <a:ext cx="1633657" cy="2552408"/>
          </a:xfrm>
          <a:custGeom>
            <a:avLst/>
            <a:gdLst>
              <a:gd name="connsiteX0" fmla="*/ 0 w 1191431"/>
              <a:gd name="connsiteY0" fmla="*/ 119143 h 1571443"/>
              <a:gd name="connsiteX1" fmla="*/ 119143 w 1191431"/>
              <a:gd name="connsiteY1" fmla="*/ 0 h 1571443"/>
              <a:gd name="connsiteX2" fmla="*/ 1072288 w 1191431"/>
              <a:gd name="connsiteY2" fmla="*/ 0 h 1571443"/>
              <a:gd name="connsiteX3" fmla="*/ 1191431 w 1191431"/>
              <a:gd name="connsiteY3" fmla="*/ 119143 h 1571443"/>
              <a:gd name="connsiteX4" fmla="*/ 1191431 w 1191431"/>
              <a:gd name="connsiteY4" fmla="*/ 1452300 h 1571443"/>
              <a:gd name="connsiteX5" fmla="*/ 1072288 w 1191431"/>
              <a:gd name="connsiteY5" fmla="*/ 1571443 h 1571443"/>
              <a:gd name="connsiteX6" fmla="*/ 119143 w 1191431"/>
              <a:gd name="connsiteY6" fmla="*/ 1571443 h 1571443"/>
              <a:gd name="connsiteX7" fmla="*/ 0 w 1191431"/>
              <a:gd name="connsiteY7" fmla="*/ 1452300 h 1571443"/>
              <a:gd name="connsiteX8" fmla="*/ 0 w 1191431"/>
              <a:gd name="connsiteY8" fmla="*/ 119143 h 157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1431" h="1571443">
                <a:moveTo>
                  <a:pt x="0" y="119143"/>
                </a:moveTo>
                <a:cubicBezTo>
                  <a:pt x="0" y="53342"/>
                  <a:pt x="53342" y="0"/>
                  <a:pt x="119143" y="0"/>
                </a:cubicBezTo>
                <a:lnTo>
                  <a:pt x="1072288" y="0"/>
                </a:lnTo>
                <a:cubicBezTo>
                  <a:pt x="1138089" y="0"/>
                  <a:pt x="1191431" y="53342"/>
                  <a:pt x="1191431" y="119143"/>
                </a:cubicBezTo>
                <a:lnTo>
                  <a:pt x="1191431" y="1452300"/>
                </a:lnTo>
                <a:cubicBezTo>
                  <a:pt x="1191431" y="1518101"/>
                  <a:pt x="1138089" y="1571443"/>
                  <a:pt x="1072288" y="1571443"/>
                </a:cubicBezTo>
                <a:lnTo>
                  <a:pt x="119143" y="1571443"/>
                </a:lnTo>
                <a:cubicBezTo>
                  <a:pt x="53342" y="1571443"/>
                  <a:pt x="0" y="1518101"/>
                  <a:pt x="0" y="1452300"/>
                </a:cubicBezTo>
                <a:lnTo>
                  <a:pt x="0" y="119143"/>
                </a:lnTo>
                <a:close/>
              </a:path>
            </a:pathLst>
          </a:custGeom>
          <a:solidFill>
            <a:srgbClr val="EB65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648" tIns="117648" rIns="117648" bIns="117648" numCol="1" spcCol="1270" anchor="ctr" anchorCtr="0">
            <a:noAutofit/>
          </a:bodyPr>
          <a:lstStyle/>
          <a:p>
            <a:pPr algn="ctr" defTabSz="1219170"/>
            <a:r>
              <a:rPr lang="en-GB" sz="1867" b="1" dirty="0">
                <a:solidFill>
                  <a:prstClr val="white"/>
                </a:solidFill>
                <a:latin typeface="Calibri Light" panose="020F0302020204030204"/>
              </a:rPr>
              <a:t>Sixth Form team check form, personal statement and reference (including predicted grades).</a:t>
            </a:r>
          </a:p>
          <a:p>
            <a:pPr defTabSz="1219170"/>
            <a:endParaRPr lang="en-GB" sz="1867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 18"/>
          <p:cNvSpPr/>
          <p:nvPr/>
        </p:nvSpPr>
        <p:spPr>
          <a:xfrm rot="95323">
            <a:off x="9660053" y="2605255"/>
            <a:ext cx="508136" cy="581628"/>
          </a:xfrm>
          <a:custGeom>
            <a:avLst/>
            <a:gdLst>
              <a:gd name="connsiteX0" fmla="*/ 0 w 381102"/>
              <a:gd name="connsiteY0" fmla="*/ 87244 h 436221"/>
              <a:gd name="connsiteX1" fmla="*/ 190551 w 381102"/>
              <a:gd name="connsiteY1" fmla="*/ 87244 h 436221"/>
              <a:gd name="connsiteX2" fmla="*/ 190551 w 381102"/>
              <a:gd name="connsiteY2" fmla="*/ 0 h 436221"/>
              <a:gd name="connsiteX3" fmla="*/ 381102 w 381102"/>
              <a:gd name="connsiteY3" fmla="*/ 218111 h 436221"/>
              <a:gd name="connsiteX4" fmla="*/ 190551 w 381102"/>
              <a:gd name="connsiteY4" fmla="*/ 436221 h 436221"/>
              <a:gd name="connsiteX5" fmla="*/ 190551 w 381102"/>
              <a:gd name="connsiteY5" fmla="*/ 348977 h 436221"/>
              <a:gd name="connsiteX6" fmla="*/ 0 w 381102"/>
              <a:gd name="connsiteY6" fmla="*/ 348977 h 436221"/>
              <a:gd name="connsiteX7" fmla="*/ 0 w 381102"/>
              <a:gd name="connsiteY7" fmla="*/ 87244 h 43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102" h="436221">
                <a:moveTo>
                  <a:pt x="0" y="87244"/>
                </a:moveTo>
                <a:lnTo>
                  <a:pt x="190551" y="87244"/>
                </a:lnTo>
                <a:lnTo>
                  <a:pt x="190551" y="0"/>
                </a:lnTo>
                <a:lnTo>
                  <a:pt x="381102" y="218111"/>
                </a:lnTo>
                <a:lnTo>
                  <a:pt x="190551" y="436221"/>
                </a:lnTo>
                <a:lnTo>
                  <a:pt x="190551" y="348977"/>
                </a:lnTo>
                <a:lnTo>
                  <a:pt x="0" y="348977"/>
                </a:lnTo>
                <a:lnTo>
                  <a:pt x="0" y="87244"/>
                </a:lnTo>
                <a:close/>
              </a:path>
            </a:pathLst>
          </a:custGeom>
          <a:solidFill>
            <a:srgbClr val="EB65B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6324" rIns="152440" bIns="116325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9848518" y="4693216"/>
            <a:ext cx="2343482" cy="1407167"/>
          </a:xfrm>
          <a:custGeom>
            <a:avLst/>
            <a:gdLst>
              <a:gd name="connsiteX0" fmla="*/ 0 w 1111750"/>
              <a:gd name="connsiteY0" fmla="*/ 105538 h 1055375"/>
              <a:gd name="connsiteX1" fmla="*/ 105538 w 1111750"/>
              <a:gd name="connsiteY1" fmla="*/ 0 h 1055375"/>
              <a:gd name="connsiteX2" fmla="*/ 1006213 w 1111750"/>
              <a:gd name="connsiteY2" fmla="*/ 0 h 1055375"/>
              <a:gd name="connsiteX3" fmla="*/ 1111751 w 1111750"/>
              <a:gd name="connsiteY3" fmla="*/ 105538 h 1055375"/>
              <a:gd name="connsiteX4" fmla="*/ 1111750 w 1111750"/>
              <a:gd name="connsiteY4" fmla="*/ 949838 h 1055375"/>
              <a:gd name="connsiteX5" fmla="*/ 1006212 w 1111750"/>
              <a:gd name="connsiteY5" fmla="*/ 1055376 h 1055375"/>
              <a:gd name="connsiteX6" fmla="*/ 105538 w 1111750"/>
              <a:gd name="connsiteY6" fmla="*/ 1055375 h 1055375"/>
              <a:gd name="connsiteX7" fmla="*/ 0 w 1111750"/>
              <a:gd name="connsiteY7" fmla="*/ 949837 h 1055375"/>
              <a:gd name="connsiteX8" fmla="*/ 0 w 1111750"/>
              <a:gd name="connsiteY8" fmla="*/ 105538 h 105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750" h="1055375">
                <a:moveTo>
                  <a:pt x="0" y="105538"/>
                </a:moveTo>
                <a:cubicBezTo>
                  <a:pt x="0" y="47251"/>
                  <a:pt x="47251" y="0"/>
                  <a:pt x="105538" y="0"/>
                </a:cubicBezTo>
                <a:lnTo>
                  <a:pt x="1006213" y="0"/>
                </a:lnTo>
                <a:cubicBezTo>
                  <a:pt x="1064500" y="0"/>
                  <a:pt x="1111751" y="47251"/>
                  <a:pt x="1111751" y="105538"/>
                </a:cubicBezTo>
                <a:cubicBezTo>
                  <a:pt x="1111751" y="386971"/>
                  <a:pt x="1111750" y="668405"/>
                  <a:pt x="1111750" y="949838"/>
                </a:cubicBezTo>
                <a:cubicBezTo>
                  <a:pt x="1111750" y="1008125"/>
                  <a:pt x="1064499" y="1055376"/>
                  <a:pt x="1006212" y="1055376"/>
                </a:cubicBezTo>
                <a:lnTo>
                  <a:pt x="105538" y="1055375"/>
                </a:lnTo>
                <a:cubicBezTo>
                  <a:pt x="47251" y="1055375"/>
                  <a:pt x="0" y="1008124"/>
                  <a:pt x="0" y="949837"/>
                </a:cubicBezTo>
                <a:lnTo>
                  <a:pt x="0" y="105538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335" tIns="112335" rIns="112335" bIns="112335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67" b="1" dirty="0">
                <a:solidFill>
                  <a:prstClr val="white"/>
                </a:solidFill>
                <a:latin typeface="Calibri Light" panose="020F0302020204030204"/>
              </a:rPr>
              <a:t>Once approved, Applications are sent to UCAS</a:t>
            </a:r>
          </a:p>
        </p:txBody>
      </p:sp>
      <p:sp>
        <p:nvSpPr>
          <p:cNvPr id="21" name="Freeform 20"/>
          <p:cNvSpPr/>
          <p:nvPr/>
        </p:nvSpPr>
        <p:spPr>
          <a:xfrm>
            <a:off x="11030275" y="4037322"/>
            <a:ext cx="581629" cy="554065"/>
          </a:xfrm>
          <a:custGeom>
            <a:avLst/>
            <a:gdLst>
              <a:gd name="connsiteX0" fmla="*/ 0 w 415548"/>
              <a:gd name="connsiteY0" fmla="*/ 87244 h 436221"/>
              <a:gd name="connsiteX1" fmla="*/ 207774 w 415548"/>
              <a:gd name="connsiteY1" fmla="*/ 87244 h 436221"/>
              <a:gd name="connsiteX2" fmla="*/ 207774 w 415548"/>
              <a:gd name="connsiteY2" fmla="*/ 0 h 436221"/>
              <a:gd name="connsiteX3" fmla="*/ 415548 w 415548"/>
              <a:gd name="connsiteY3" fmla="*/ 218111 h 436221"/>
              <a:gd name="connsiteX4" fmla="*/ 207774 w 415548"/>
              <a:gd name="connsiteY4" fmla="*/ 436221 h 436221"/>
              <a:gd name="connsiteX5" fmla="*/ 207774 w 415548"/>
              <a:gd name="connsiteY5" fmla="*/ 348977 h 436221"/>
              <a:gd name="connsiteX6" fmla="*/ 0 w 415548"/>
              <a:gd name="connsiteY6" fmla="*/ 348977 h 436221"/>
              <a:gd name="connsiteX7" fmla="*/ 0 w 415548"/>
              <a:gd name="connsiteY7" fmla="*/ 87244 h 43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548" h="436221">
                <a:moveTo>
                  <a:pt x="332438" y="1"/>
                </a:moveTo>
                <a:lnTo>
                  <a:pt x="332438" y="218111"/>
                </a:lnTo>
                <a:lnTo>
                  <a:pt x="415548" y="218111"/>
                </a:lnTo>
                <a:lnTo>
                  <a:pt x="207774" y="436220"/>
                </a:lnTo>
                <a:lnTo>
                  <a:pt x="0" y="218111"/>
                </a:lnTo>
                <a:lnTo>
                  <a:pt x="83110" y="218111"/>
                </a:lnTo>
                <a:lnTo>
                  <a:pt x="83110" y="1"/>
                </a:lnTo>
                <a:lnTo>
                  <a:pt x="332438" y="1"/>
                </a:lnTo>
                <a:close/>
              </a:path>
            </a:pathLst>
          </a:custGeom>
          <a:solidFill>
            <a:srgbClr val="836CD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324" tIns="0" rIns="116327" bIns="166219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69E7C2-5D80-4088-818D-D83CFF8F2413}"/>
              </a:ext>
            </a:extLst>
          </p:cNvPr>
          <p:cNvSpPr txBox="1"/>
          <p:nvPr/>
        </p:nvSpPr>
        <p:spPr>
          <a:xfrm>
            <a:off x="383121" y="4998031"/>
            <a:ext cx="60927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PLEASE NOTE: </a:t>
            </a:r>
            <a:r>
              <a:rPr lang="en-GB" dirty="0"/>
              <a:t>This process takes a long time given the number of checks and number of application being processed and is dependant on student response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83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BFB7-3C31-478A-9D78-D74613F5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692" y="186824"/>
            <a:ext cx="10970677" cy="749868"/>
          </a:xfrm>
        </p:spPr>
        <p:txBody>
          <a:bodyPr>
            <a:normAutofit/>
          </a:bodyPr>
          <a:lstStyle/>
          <a:p>
            <a:r>
              <a:rPr lang="en-GB" sz="4267" dirty="0"/>
              <a:t>Decisions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E39405-4F52-41CC-9E43-D96DD6BAFA68}"/>
              </a:ext>
            </a:extLst>
          </p:cNvPr>
          <p:cNvSpPr txBox="1"/>
          <p:nvPr/>
        </p:nvSpPr>
        <p:spPr>
          <a:xfrm>
            <a:off x="1662743" y="2386137"/>
            <a:ext cx="274644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" b="1" dirty="0">
                <a:solidFill>
                  <a:prstClr val="black"/>
                </a:solidFill>
                <a:latin typeface="Calibri" panose="020F0502020204030204"/>
              </a:rPr>
              <a:t>personal statement </a:t>
            </a:r>
            <a:endParaRPr lang="en-US" sz="2133" dirty="0">
              <a:solidFill>
                <a:prstClr val="black"/>
              </a:solidFill>
              <a:latin typeface="Calibri" panose="020F0502020204030204"/>
              <a:cs typeface="FS Albert Pro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62D83F-7BAE-42AF-A688-70F454D570F7}"/>
              </a:ext>
            </a:extLst>
          </p:cNvPr>
          <p:cNvGrpSpPr/>
          <p:nvPr/>
        </p:nvGrpSpPr>
        <p:grpSpPr>
          <a:xfrm>
            <a:off x="862065" y="2298720"/>
            <a:ext cx="667275" cy="667275"/>
            <a:chOff x="2351913" y="2214831"/>
            <a:chExt cx="500456" cy="500456"/>
          </a:xfrm>
          <a:solidFill>
            <a:srgbClr val="5DB88D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FA92F5A-75BE-451C-BAA6-4B51E7B77788}"/>
                </a:ext>
              </a:extLst>
            </p:cNvPr>
            <p:cNvSpPr/>
            <p:nvPr/>
          </p:nvSpPr>
          <p:spPr>
            <a:xfrm>
              <a:off x="2351913" y="221483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922777B-CBBA-4BAA-9149-85D0B6556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2326207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3FC40E9-0B5B-450E-A77F-69F6F80BD841}"/>
              </a:ext>
            </a:extLst>
          </p:cNvPr>
          <p:cNvSpPr txBox="1"/>
          <p:nvPr/>
        </p:nvSpPr>
        <p:spPr>
          <a:xfrm>
            <a:off x="1662744" y="3456585"/>
            <a:ext cx="260883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" b="1">
                <a:solidFill>
                  <a:prstClr val="black"/>
                </a:solidFill>
                <a:latin typeface="Calibri" panose="020F0502020204030204"/>
              </a:rPr>
              <a:t>qualifications</a:t>
            </a:r>
            <a:endParaRPr lang="en-US" sz="2133">
              <a:solidFill>
                <a:prstClr val="black"/>
              </a:solidFill>
              <a:latin typeface="Calibri" panose="020F0502020204030204"/>
              <a:cs typeface="FS Albert Pro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8D4F06-5973-49D3-AEBF-F73D75628A79}"/>
              </a:ext>
            </a:extLst>
          </p:cNvPr>
          <p:cNvGrpSpPr/>
          <p:nvPr/>
        </p:nvGrpSpPr>
        <p:grpSpPr>
          <a:xfrm>
            <a:off x="862065" y="3360175"/>
            <a:ext cx="667275" cy="667275"/>
            <a:chOff x="2351913" y="3010922"/>
            <a:chExt cx="500456" cy="500456"/>
          </a:xfrm>
          <a:solidFill>
            <a:srgbClr val="5DB88D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7E1999B-66F5-4DCB-866C-A1031C708368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77B0957-8A87-4819-BF9F-00D40C699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A103307-BC1C-4DED-9332-9BE3DE06220E}"/>
              </a:ext>
            </a:extLst>
          </p:cNvPr>
          <p:cNvSpPr txBox="1"/>
          <p:nvPr/>
        </p:nvSpPr>
        <p:spPr>
          <a:xfrm>
            <a:off x="1662744" y="4505269"/>
            <a:ext cx="360249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" b="1" dirty="0">
                <a:solidFill>
                  <a:prstClr val="black"/>
                </a:solidFill>
                <a:latin typeface="Calibri" panose="020F0502020204030204"/>
              </a:rPr>
              <a:t>Reference (including predicted grades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07ECA2-6F4A-4C77-8864-323ABC50F12D}"/>
              </a:ext>
            </a:extLst>
          </p:cNvPr>
          <p:cNvGrpSpPr/>
          <p:nvPr/>
        </p:nvGrpSpPr>
        <p:grpSpPr>
          <a:xfrm>
            <a:off x="862065" y="4414203"/>
            <a:ext cx="667275" cy="667275"/>
            <a:chOff x="2764076" y="3801443"/>
            <a:chExt cx="500456" cy="500456"/>
          </a:xfrm>
          <a:solidFill>
            <a:srgbClr val="5DB88D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38F29A-69FB-429D-8697-58131177EA3D}"/>
                </a:ext>
              </a:extLst>
            </p:cNvPr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56379FC-BFE3-4E80-B5D7-AA88EB4C2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C31B2F-F45B-4DCE-A824-D507C4049472}"/>
              </a:ext>
            </a:extLst>
          </p:cNvPr>
          <p:cNvSpPr txBox="1"/>
          <p:nvPr/>
        </p:nvSpPr>
        <p:spPr>
          <a:xfrm>
            <a:off x="612736" y="1414638"/>
            <a:ext cx="4146552" cy="769441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 defTabSz="1219170">
              <a:buClr>
                <a:srgbClr val="44546A"/>
              </a:buClr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/>
              </a:rPr>
              <a:t>Universities and colleges will review the: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79D98B-84D2-4149-8B34-966FD9B4E9D3}"/>
              </a:ext>
            </a:extLst>
          </p:cNvPr>
          <p:cNvSpPr txBox="1"/>
          <p:nvPr/>
        </p:nvSpPr>
        <p:spPr>
          <a:xfrm>
            <a:off x="9668415" y="2353036"/>
            <a:ext cx="274644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" b="1" dirty="0">
                <a:solidFill>
                  <a:prstClr val="black"/>
                </a:solidFill>
                <a:latin typeface="Calibri" panose="020F0502020204030204"/>
              </a:rPr>
              <a:t>Admissions test</a:t>
            </a:r>
            <a:endParaRPr lang="en-US" sz="2133" dirty="0">
              <a:solidFill>
                <a:prstClr val="black"/>
              </a:solidFill>
              <a:latin typeface="Calibri" panose="020F0502020204030204"/>
              <a:cs typeface="FS Albert Pro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6AF07F-8E52-46F6-BE63-6EB2FB608E3B}"/>
              </a:ext>
            </a:extLst>
          </p:cNvPr>
          <p:cNvSpPr txBox="1"/>
          <p:nvPr/>
        </p:nvSpPr>
        <p:spPr>
          <a:xfrm>
            <a:off x="9703194" y="3426576"/>
            <a:ext cx="260883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" b="1" dirty="0">
                <a:solidFill>
                  <a:prstClr val="black"/>
                </a:solidFill>
                <a:latin typeface="Calibri" panose="020F0502020204030204"/>
              </a:rPr>
              <a:t>Interview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A1F16C-83D4-438F-8E86-78BECE90AE29}"/>
              </a:ext>
            </a:extLst>
          </p:cNvPr>
          <p:cNvSpPr txBox="1"/>
          <p:nvPr/>
        </p:nvSpPr>
        <p:spPr>
          <a:xfrm>
            <a:off x="9738184" y="4710867"/>
            <a:ext cx="36024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" b="1" dirty="0">
                <a:solidFill>
                  <a:prstClr val="black"/>
                </a:solidFill>
                <a:latin typeface="Calibri" panose="020F0502020204030204"/>
              </a:rPr>
              <a:t>Portfolio/audition</a:t>
            </a:r>
            <a:endParaRPr lang="en-US" sz="2133" dirty="0">
              <a:solidFill>
                <a:prstClr val="black"/>
              </a:solidFill>
              <a:latin typeface="Calibri" panose="020F0502020204030204"/>
              <a:cs typeface="FS Albert Pro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1E03F5-1BB5-4BBF-8204-A3C863B74B2F}"/>
              </a:ext>
            </a:extLst>
          </p:cNvPr>
          <p:cNvGrpSpPr/>
          <p:nvPr/>
        </p:nvGrpSpPr>
        <p:grpSpPr>
          <a:xfrm>
            <a:off x="8971015" y="2235544"/>
            <a:ext cx="667275" cy="667275"/>
            <a:chOff x="2351913" y="2214831"/>
            <a:chExt cx="500456" cy="500456"/>
          </a:xfrm>
          <a:solidFill>
            <a:schemeClr val="accent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4FC4A8-AF43-4879-897A-00B4B60AAC74}"/>
                </a:ext>
              </a:extLst>
            </p:cNvPr>
            <p:cNvSpPr/>
            <p:nvPr/>
          </p:nvSpPr>
          <p:spPr>
            <a:xfrm>
              <a:off x="2351913" y="2214831"/>
              <a:ext cx="500456" cy="500456"/>
            </a:xfrm>
            <a:prstGeom prst="ellipse">
              <a:avLst/>
            </a:prstGeom>
            <a:solidFill>
              <a:srgbClr val="FBC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E336AA6-40BE-4E27-8A66-8AF39007F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232620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F98C151-0C9F-43A7-AC2C-675BC48C2E31}"/>
              </a:ext>
            </a:extLst>
          </p:cNvPr>
          <p:cNvGrpSpPr/>
          <p:nvPr/>
        </p:nvGrpSpPr>
        <p:grpSpPr>
          <a:xfrm>
            <a:off x="8971015" y="3456586"/>
            <a:ext cx="667275" cy="573735"/>
            <a:chOff x="2351913" y="3010922"/>
            <a:chExt cx="500456" cy="500456"/>
          </a:xfrm>
          <a:solidFill>
            <a:srgbClr val="FBC651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D2C700B-B417-4585-84BB-23ADA298A5C9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4C5EE6E-1B02-4AE8-9893-90A82AFEA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4A3F4D-DF25-49AF-B22D-450346082E6E}"/>
              </a:ext>
            </a:extLst>
          </p:cNvPr>
          <p:cNvGrpSpPr/>
          <p:nvPr/>
        </p:nvGrpSpPr>
        <p:grpSpPr>
          <a:xfrm>
            <a:off x="8971015" y="4578289"/>
            <a:ext cx="667275" cy="667275"/>
            <a:chOff x="2764076" y="3801443"/>
            <a:chExt cx="500456" cy="500456"/>
          </a:xfrm>
          <a:solidFill>
            <a:srgbClr val="FBC651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7ECF8AE-4A77-4847-8AD3-BC2CCE3503C3}"/>
                </a:ext>
              </a:extLst>
            </p:cNvPr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4AA6DCD-CA8A-441E-8CF1-2D3C9D7ED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237B052-6B6A-4D74-B0BD-DC91DEC992F6}"/>
              </a:ext>
            </a:extLst>
          </p:cNvPr>
          <p:cNvSpPr txBox="1"/>
          <p:nvPr/>
        </p:nvSpPr>
        <p:spPr>
          <a:xfrm>
            <a:off x="9108628" y="1362525"/>
            <a:ext cx="2746447" cy="769441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 defTabSz="1219170">
              <a:buClr>
                <a:srgbClr val="44546A"/>
              </a:buClr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/>
              </a:rPr>
              <a:t>They may also ask for: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AE4453-DBB4-43E3-8702-A3A710BDC9E2}"/>
              </a:ext>
            </a:extLst>
          </p:cNvPr>
          <p:cNvSpPr/>
          <p:nvPr/>
        </p:nvSpPr>
        <p:spPr>
          <a:xfrm>
            <a:off x="5217084" y="1408575"/>
            <a:ext cx="39506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/>
              </a:rPr>
              <a:t>And make one of three decisions: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0D9A48F-FC61-4614-B67F-853D6CCA061C}"/>
              </a:ext>
            </a:extLst>
          </p:cNvPr>
          <p:cNvSpPr/>
          <p:nvPr/>
        </p:nvSpPr>
        <p:spPr>
          <a:xfrm>
            <a:off x="5284995" y="2343479"/>
            <a:ext cx="264425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7061" lvl="2" defTabSz="1219170">
              <a:buClr>
                <a:srgbClr val="44546A"/>
              </a:buClr>
              <a:defRPr/>
            </a:pPr>
            <a:r>
              <a:rPr lang="en-GB" sz="2133" b="1" dirty="0">
                <a:solidFill>
                  <a:prstClr val="black"/>
                </a:solidFill>
                <a:latin typeface="Calibri" panose="020F0502020204030204"/>
              </a:rPr>
              <a:t>Unconditional offer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719B23D-39B2-40C1-926D-6AFD92C07E5F}"/>
              </a:ext>
            </a:extLst>
          </p:cNvPr>
          <p:cNvSpPr/>
          <p:nvPr/>
        </p:nvSpPr>
        <p:spPr>
          <a:xfrm>
            <a:off x="5337419" y="3446651"/>
            <a:ext cx="23506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7061" lvl="2" defTabSz="1219170">
              <a:buClr>
                <a:srgbClr val="44546A"/>
              </a:buClr>
              <a:defRPr/>
            </a:pPr>
            <a:r>
              <a:rPr lang="en-GB" sz="2133" b="1" dirty="0">
                <a:solidFill>
                  <a:prstClr val="black"/>
                </a:solidFill>
                <a:latin typeface="Calibri" panose="020F0502020204030204"/>
              </a:rPr>
              <a:t>Conditional offer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1DFB3B1-BC7D-4997-96E2-E8CFF2D9E04A}"/>
              </a:ext>
            </a:extLst>
          </p:cNvPr>
          <p:cNvSpPr/>
          <p:nvPr/>
        </p:nvSpPr>
        <p:spPr>
          <a:xfrm>
            <a:off x="5298631" y="4259461"/>
            <a:ext cx="1883529" cy="748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7061" lvl="2" defTabSz="1219170">
              <a:buClr>
                <a:srgbClr val="44546A"/>
              </a:buClr>
              <a:defRPr/>
            </a:pPr>
            <a:endParaRPr lang="en-GB" sz="2133" b="1" dirty="0">
              <a:solidFill>
                <a:prstClr val="black"/>
              </a:solidFill>
              <a:latin typeface="Calibri" panose="020F0502020204030204"/>
            </a:endParaRPr>
          </a:p>
          <a:p>
            <a:pPr marL="237061" lvl="2" defTabSz="1219170">
              <a:buClr>
                <a:srgbClr val="44546A"/>
              </a:buClr>
              <a:defRPr/>
            </a:pPr>
            <a:r>
              <a:rPr lang="en-GB" sz="2133" b="1" dirty="0">
                <a:solidFill>
                  <a:prstClr val="black"/>
                </a:solidFill>
                <a:latin typeface="Calibri" panose="020F0502020204030204"/>
              </a:rPr>
              <a:t>Unsuccessfu</a:t>
            </a:r>
            <a:r>
              <a:rPr lang="en-GB" sz="2133" dirty="0">
                <a:solidFill>
                  <a:prstClr val="black"/>
                </a:solidFill>
                <a:latin typeface="Calibri" panose="020F0502020204030204"/>
              </a:rPr>
              <a:t>l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FFFA42F-6A4C-4A38-8F98-790264DA767B}"/>
              </a:ext>
            </a:extLst>
          </p:cNvPr>
          <p:cNvSpPr txBox="1"/>
          <p:nvPr/>
        </p:nvSpPr>
        <p:spPr>
          <a:xfrm>
            <a:off x="383121" y="6405030"/>
            <a:ext cx="5976835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alibri"/>
              </a:rPr>
              <a:t>Security marking: PUBLIC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E6038E7-83F7-4867-BA89-9E93D8B2C63B}"/>
              </a:ext>
            </a:extLst>
          </p:cNvPr>
          <p:cNvSpPr txBox="1"/>
          <p:nvPr/>
        </p:nvSpPr>
        <p:spPr>
          <a:xfrm>
            <a:off x="7951793" y="6405029"/>
            <a:ext cx="3123468" cy="3146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0" bIns="60960" anchor="ctr" anchorCtr="0" compatLnSpc="1">
            <a:noAutofit/>
          </a:bodyPr>
          <a:lstStyle/>
          <a:p>
            <a:pPr algn="r"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3DE345-8F43-47DB-BE69-B6858E68CFBF}" type="datetime4">
              <a:rPr lang="en-GB" sz="1200">
                <a:solidFill>
                  <a:srgbClr val="FFFFFF"/>
                </a:solidFill>
                <a:latin typeface="Calibri"/>
              </a:rPr>
              <a:pPr algn="r"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 April 2024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B819C1B-3594-4CEC-B09F-EA86445D0EC0}"/>
              </a:ext>
            </a:extLst>
          </p:cNvPr>
          <p:cNvSpPr txBox="1"/>
          <p:nvPr/>
        </p:nvSpPr>
        <p:spPr>
          <a:xfrm>
            <a:off x="11075250" y="6405030"/>
            <a:ext cx="733628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alibri"/>
              </a:rPr>
              <a:t>|   </a:t>
            </a:r>
            <a:fld id="{A2F8606F-E88B-417C-9A1B-095B832E158D}" type="slidenum">
              <a:rPr sz="1200" kern="0">
                <a:solidFill>
                  <a:srgbClr val="FFFFFF"/>
                </a:solidFill>
                <a:latin typeface="Calibri"/>
              </a:rPr>
              <a:pPr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n-US" sz="12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88855-06B0-CD61-08E6-ED10B7AEDD5E}"/>
              </a:ext>
            </a:extLst>
          </p:cNvPr>
          <p:cNvSpPr txBox="1"/>
          <p:nvPr/>
        </p:nvSpPr>
        <p:spPr>
          <a:xfrm>
            <a:off x="8971015" y="5331489"/>
            <a:ext cx="360249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" b="1" dirty="0">
                <a:solidFill>
                  <a:prstClr val="black"/>
                </a:solidFill>
                <a:latin typeface="Calibri" panose="020F0502020204030204"/>
              </a:rPr>
              <a:t>These are the students responsibility!</a:t>
            </a:r>
            <a:endParaRPr lang="en-US" sz="2133" dirty="0">
              <a:solidFill>
                <a:prstClr val="black"/>
              </a:solidFill>
              <a:latin typeface="Calibri" panose="020F0502020204030204"/>
              <a:cs typeface="FS Albert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0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6" grpId="0"/>
      <p:bldP spid="47" grpId="0"/>
      <p:bldP spid="48" grpId="0"/>
      <p:bldP spid="49" grpId="0"/>
      <p:bldP spid="5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534AA59-6076-4224-ADAE-09F92E9053A1}"/>
              </a:ext>
            </a:extLst>
          </p:cNvPr>
          <p:cNvSpPr txBox="1"/>
          <p:nvPr/>
        </p:nvSpPr>
        <p:spPr>
          <a:xfrm>
            <a:off x="11075250" y="6405030"/>
            <a:ext cx="733628" cy="3017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noAutofit/>
          </a:bodyPr>
          <a:lstStyle/>
          <a:p>
            <a:pPr defTabSz="60958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alibri"/>
              </a:rPr>
              <a:t>|   </a:t>
            </a:r>
            <a:fld id="{C884E0B3-1093-4C09-9D80-966417F41A13}" type="slidenum">
              <a:rPr sz="1200" kern="0">
                <a:solidFill>
                  <a:srgbClr val="FFFFFF"/>
                </a:solidFill>
                <a:latin typeface="Calibri"/>
              </a:rPr>
              <a:pPr defTabSz="60958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n-US" sz="12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73D5C7-013B-432E-A05B-C99B8031AF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2670" y="151182"/>
            <a:ext cx="10970677" cy="739389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anchor="b" anchorCtr="0" compatLnSpc="1">
            <a:normAutofit/>
          </a:bodyPr>
          <a:lstStyle/>
          <a:p>
            <a:pPr lvl="0"/>
            <a:r>
              <a:rPr lang="en-GB" sz="4267" dirty="0"/>
              <a:t>Tracking applications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B278CE-43C4-4C35-A015-5A94559DB0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1386" y="1116419"/>
            <a:ext cx="10970677" cy="5288611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>
                <a:latin typeface="+mj-lt"/>
              </a:rPr>
              <a:t>Track allows applicants to: 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836CD8"/>
              </a:buClr>
              <a:buFont typeface="Arial" pitchFamily="34"/>
              <a:buChar char="•"/>
            </a:pPr>
            <a:r>
              <a:rPr lang="en-GB" dirty="0">
                <a:latin typeface="+mj-lt"/>
              </a:rPr>
              <a:t>follow the progress of their application 24/7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836CD8"/>
              </a:buClr>
              <a:buFont typeface="Arial" pitchFamily="34"/>
              <a:buChar char="•"/>
            </a:pPr>
            <a:r>
              <a:rPr lang="en-GB" dirty="0">
                <a:latin typeface="+mj-lt"/>
              </a:rPr>
              <a:t>see their choices and personal information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836CD8"/>
              </a:buClr>
              <a:buFont typeface="Arial" pitchFamily="34"/>
              <a:buChar char="•"/>
            </a:pPr>
            <a:r>
              <a:rPr lang="en-GB" dirty="0">
                <a:latin typeface="+mj-lt"/>
              </a:rPr>
              <a:t>view their offers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836CD8"/>
              </a:buClr>
              <a:buFont typeface="Arial" pitchFamily="34"/>
              <a:buChar char="•"/>
            </a:pPr>
            <a:r>
              <a:rPr lang="en-GB" dirty="0">
                <a:latin typeface="+mj-lt"/>
              </a:rPr>
              <a:t>reply to offers online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E00023"/>
              </a:buClr>
            </a:pPr>
            <a:endParaRPr lang="en-GB" dirty="0">
              <a:latin typeface="+mj-lt"/>
            </a:endParaRPr>
          </a:p>
          <a:p>
            <a:pPr marL="478352" indent="-478352">
              <a:spcBef>
                <a:spcPts val="400"/>
              </a:spcBef>
              <a:spcAft>
                <a:spcPts val="400"/>
              </a:spcAft>
              <a:buNone/>
            </a:pPr>
            <a:r>
              <a:rPr lang="en-GB" dirty="0">
                <a:latin typeface="+mj-lt"/>
              </a:rPr>
              <a:t>In Track, a student can hold up to two offers:</a:t>
            </a:r>
          </a:p>
          <a:p>
            <a:pPr marL="503747" lvl="1" indent="-380990">
              <a:spcBef>
                <a:spcPts val="400"/>
              </a:spcBef>
              <a:spcAft>
                <a:spcPts val="400"/>
              </a:spcAft>
              <a:buClr>
                <a:srgbClr val="836CD8"/>
              </a:buClr>
              <a:buFont typeface="Arial" pitchFamily="34"/>
              <a:buChar char="•"/>
            </a:pPr>
            <a:r>
              <a:rPr lang="en-GB" sz="2800" b="1" dirty="0">
                <a:latin typeface="+mj-lt"/>
              </a:rPr>
              <a:t>firm</a:t>
            </a:r>
            <a:r>
              <a:rPr lang="en-GB" sz="2800" dirty="0">
                <a:latin typeface="+mj-lt"/>
              </a:rPr>
              <a:t> – if they meet the conditions of the offer they will be placed here</a:t>
            </a:r>
            <a:endParaRPr lang="en-GB" sz="2800" dirty="0">
              <a:latin typeface="+mj-lt"/>
              <a:cs typeface="Calibri"/>
            </a:endParaRPr>
          </a:p>
          <a:p>
            <a:pPr marL="503747" lvl="1" indent="-380990">
              <a:spcBef>
                <a:spcPts val="400"/>
              </a:spcBef>
              <a:spcAft>
                <a:spcPts val="400"/>
              </a:spcAft>
              <a:buClr>
                <a:srgbClr val="836CD8"/>
              </a:buClr>
              <a:buFont typeface="Arial" pitchFamily="34"/>
              <a:buChar char="•"/>
            </a:pPr>
            <a:r>
              <a:rPr lang="en-GB" sz="2800" b="1" dirty="0">
                <a:latin typeface="+mj-lt"/>
              </a:rPr>
              <a:t>insurance</a:t>
            </a:r>
            <a:r>
              <a:rPr lang="en-GB" sz="2800" dirty="0">
                <a:latin typeface="+mj-lt"/>
              </a:rPr>
              <a:t> –if they are not placed with their firm choice, they may be placed with their insurance choice.</a:t>
            </a:r>
          </a:p>
          <a:p>
            <a:pPr lvl="0"/>
            <a:endParaRPr lang="en-GB" sz="1867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5884DA-CF0F-4A52-9EE6-A232A70C10AF}"/>
              </a:ext>
            </a:extLst>
          </p:cNvPr>
          <p:cNvGrpSpPr/>
          <p:nvPr/>
        </p:nvGrpSpPr>
        <p:grpSpPr>
          <a:xfrm>
            <a:off x="6590045" y="1234427"/>
            <a:ext cx="4485217" cy="2719912"/>
            <a:chOff x="4942533" y="925820"/>
            <a:chExt cx="3363913" cy="2039934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2333D521-5E21-4873-BC2A-85A35AD9E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942533" y="925820"/>
              <a:ext cx="3363913" cy="203993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Picture 8" descr="Circle.png">
              <a:extLst>
                <a:ext uri="{FF2B5EF4-FFF2-40B4-BE49-F238E27FC236}">
                  <a16:creationId xmlns:a16="http://schemas.microsoft.com/office/drawing/2014/main" id="{F265CBE0-5E76-45D6-A739-7D0505A67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6352021">
              <a:off x="6788511" y="1196250"/>
              <a:ext cx="1103342" cy="1792809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cas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22123</TotalTime>
  <Words>1224</Words>
  <Application>Microsoft Office PowerPoint</Application>
  <PresentationFormat>Widescreen</PresentationFormat>
  <Paragraphs>273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Wingdings</vt:lpstr>
      <vt:lpstr>ucas2020</vt:lpstr>
      <vt:lpstr>Office Theme</vt:lpstr>
      <vt:lpstr>Parents UCAS Meeting</vt:lpstr>
      <vt:lpstr>Summer Programme</vt:lpstr>
      <vt:lpstr>Choices available</vt:lpstr>
      <vt:lpstr>What is UCAS?</vt:lpstr>
      <vt:lpstr>UCAS key facts</vt:lpstr>
      <vt:lpstr>Application Timeline 2024 Entry</vt:lpstr>
      <vt:lpstr>PowerPoint Presentation</vt:lpstr>
      <vt:lpstr>Decisions</vt:lpstr>
      <vt:lpstr>Tracking applications</vt:lpstr>
      <vt:lpstr>Other options</vt:lpstr>
      <vt:lpstr>What should Students be doing now?</vt:lpstr>
      <vt:lpstr>PowerPoint Presentation</vt:lpstr>
      <vt:lpstr>Predicted Grades</vt:lpstr>
      <vt:lpstr>How can you support them?</vt:lpstr>
      <vt:lpstr>Dates to Remember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slide</dc:title>
  <dc:creator>Robyn Smith</dc:creator>
  <cp:lastModifiedBy>Mrs A Duffey</cp:lastModifiedBy>
  <cp:revision>68</cp:revision>
  <dcterms:created xsi:type="dcterms:W3CDTF">2018-10-19T14:26:26Z</dcterms:created>
  <dcterms:modified xsi:type="dcterms:W3CDTF">2024-04-18T09:06:34Z</dcterms:modified>
</cp:coreProperties>
</file>