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61" r:id="rId6"/>
    <p:sldId id="274"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9926638" cy="14355763"/>
  <p:embeddedFontLst>
    <p:embeddedFont>
      <p:font typeface="Marykate" panose="020B0604020202020204" charset="0"/>
      <p:regular r:id="rId20"/>
    </p:embeddedFont>
    <p:embeddedFont>
      <p:font typeface="Peace San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CBB"/>
    <a:srgbClr val="FBA4FC"/>
    <a:srgbClr val="8EEED6"/>
    <a:srgbClr val="FC6F46"/>
    <a:srgbClr val="FFA544"/>
    <a:srgbClr val="8BD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91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7913" y="2443003"/>
            <a:ext cx="8258342" cy="10725119"/>
          </a:xfrm>
          <a:custGeom>
            <a:avLst/>
            <a:gdLst/>
            <a:ahLst/>
            <a:cxnLst/>
            <a:rect l="l" t="t" r="r" b="b"/>
            <a:pathLst>
              <a:path w="8258342" h="10725119">
                <a:moveTo>
                  <a:pt x="0" y="0"/>
                </a:moveTo>
                <a:lnTo>
                  <a:pt x="8258342" y="0"/>
                </a:lnTo>
                <a:lnTo>
                  <a:pt x="8258342" y="10725120"/>
                </a:lnTo>
                <a:lnTo>
                  <a:pt x="0" y="10725120"/>
                </a:lnTo>
                <a:lnTo>
                  <a:pt x="0" y="0"/>
                </a:lnTo>
                <a:close/>
              </a:path>
            </a:pathLst>
          </a:custGeom>
          <a:blipFill>
            <a:blip r:embed="rId2"/>
            <a:stretch>
              <a:fillRect/>
            </a:stretch>
          </a:blipFill>
        </p:spPr>
        <p:txBody>
          <a:bodyPr/>
          <a:lstStyle/>
          <a:p>
            <a:endParaRPr lang="en-GB"/>
          </a:p>
        </p:txBody>
      </p:sp>
      <p:sp>
        <p:nvSpPr>
          <p:cNvPr id="3" name="Freeform 3"/>
          <p:cNvSpPr/>
          <p:nvPr/>
        </p:nvSpPr>
        <p:spPr>
          <a:xfrm rot="-3046941">
            <a:off x="11340691" y="-4208801"/>
            <a:ext cx="7882712" cy="12057685"/>
          </a:xfrm>
          <a:custGeom>
            <a:avLst/>
            <a:gdLst/>
            <a:ahLst/>
            <a:cxnLst/>
            <a:rect l="l" t="t" r="r" b="b"/>
            <a:pathLst>
              <a:path w="7882712" h="12057685">
                <a:moveTo>
                  <a:pt x="0" y="0"/>
                </a:moveTo>
                <a:lnTo>
                  <a:pt x="7882712" y="0"/>
                </a:lnTo>
                <a:lnTo>
                  <a:pt x="7882712" y="12057685"/>
                </a:lnTo>
                <a:lnTo>
                  <a:pt x="0" y="12057685"/>
                </a:lnTo>
                <a:lnTo>
                  <a:pt x="0" y="0"/>
                </a:lnTo>
                <a:close/>
              </a:path>
            </a:pathLst>
          </a:custGeom>
          <a:blipFill>
            <a:blip r:embed="rId3"/>
            <a:stretch>
              <a:fillRect/>
            </a:stretch>
          </a:blipFill>
        </p:spPr>
        <p:txBody>
          <a:bodyPr/>
          <a:lstStyle/>
          <a:p>
            <a:endParaRPr lang="en-GB"/>
          </a:p>
        </p:txBody>
      </p:sp>
      <p:sp>
        <p:nvSpPr>
          <p:cNvPr id="4" name="Freeform 4"/>
          <p:cNvSpPr/>
          <p:nvPr/>
        </p:nvSpPr>
        <p:spPr>
          <a:xfrm>
            <a:off x="6444585" y="6127055"/>
            <a:ext cx="16230600" cy="7932706"/>
          </a:xfrm>
          <a:custGeom>
            <a:avLst/>
            <a:gdLst/>
            <a:ahLst/>
            <a:cxnLst/>
            <a:rect l="l" t="t" r="r" b="b"/>
            <a:pathLst>
              <a:path w="16230600" h="7932706">
                <a:moveTo>
                  <a:pt x="0" y="0"/>
                </a:moveTo>
                <a:lnTo>
                  <a:pt x="16230600" y="0"/>
                </a:lnTo>
                <a:lnTo>
                  <a:pt x="16230600" y="7932706"/>
                </a:lnTo>
                <a:lnTo>
                  <a:pt x="0" y="7932706"/>
                </a:lnTo>
                <a:lnTo>
                  <a:pt x="0" y="0"/>
                </a:lnTo>
                <a:close/>
              </a:path>
            </a:pathLst>
          </a:custGeom>
          <a:blipFill>
            <a:blip r:embed="rId4"/>
            <a:stretch>
              <a:fillRect/>
            </a:stretch>
          </a:blipFill>
        </p:spPr>
        <p:txBody>
          <a:bodyPr/>
          <a:lstStyle/>
          <a:p>
            <a:endParaRPr lang="en-GB"/>
          </a:p>
        </p:txBody>
      </p:sp>
      <p:sp>
        <p:nvSpPr>
          <p:cNvPr id="5" name="Freeform 5"/>
          <p:cNvSpPr/>
          <p:nvPr/>
        </p:nvSpPr>
        <p:spPr>
          <a:xfrm>
            <a:off x="-6366165" y="-2146312"/>
            <a:ext cx="16230600" cy="7932706"/>
          </a:xfrm>
          <a:custGeom>
            <a:avLst/>
            <a:gdLst/>
            <a:ahLst/>
            <a:cxnLst/>
            <a:rect l="l" t="t" r="r" b="b"/>
            <a:pathLst>
              <a:path w="16230600" h="7932706">
                <a:moveTo>
                  <a:pt x="0" y="0"/>
                </a:moveTo>
                <a:lnTo>
                  <a:pt x="16230600" y="0"/>
                </a:lnTo>
                <a:lnTo>
                  <a:pt x="16230600" y="7932706"/>
                </a:lnTo>
                <a:lnTo>
                  <a:pt x="0" y="7932706"/>
                </a:lnTo>
                <a:lnTo>
                  <a:pt x="0" y="0"/>
                </a:lnTo>
                <a:close/>
              </a:path>
            </a:pathLst>
          </a:custGeom>
          <a:blipFill>
            <a:blip r:embed="rId4"/>
            <a:stretch>
              <a:fillRect/>
            </a:stretch>
          </a:blipFill>
        </p:spPr>
        <p:txBody>
          <a:bodyPr/>
          <a:lstStyle/>
          <a:p>
            <a:endParaRPr lang="en-GB"/>
          </a:p>
        </p:txBody>
      </p:sp>
      <p:grpSp>
        <p:nvGrpSpPr>
          <p:cNvPr id="6" name="Group 6"/>
          <p:cNvGrpSpPr/>
          <p:nvPr/>
        </p:nvGrpSpPr>
        <p:grpSpPr>
          <a:xfrm>
            <a:off x="5693488" y="2972938"/>
            <a:ext cx="6901024" cy="1306482"/>
            <a:chOff x="0" y="0"/>
            <a:chExt cx="1817554" cy="344094"/>
          </a:xfrm>
        </p:grpSpPr>
        <p:sp>
          <p:nvSpPr>
            <p:cNvPr id="7" name="Freeform 7"/>
            <p:cNvSpPr/>
            <p:nvPr/>
          </p:nvSpPr>
          <p:spPr>
            <a:xfrm>
              <a:off x="0" y="0"/>
              <a:ext cx="1817554" cy="344094"/>
            </a:xfrm>
            <a:custGeom>
              <a:avLst/>
              <a:gdLst/>
              <a:ahLst/>
              <a:cxnLst/>
              <a:rect l="l" t="t" r="r" b="b"/>
              <a:pathLst>
                <a:path w="1817554" h="344094">
                  <a:moveTo>
                    <a:pt x="57214" y="0"/>
                  </a:moveTo>
                  <a:lnTo>
                    <a:pt x="1760339" y="0"/>
                  </a:lnTo>
                  <a:cubicBezTo>
                    <a:pt x="1791938" y="0"/>
                    <a:pt x="1817554" y="25616"/>
                    <a:pt x="1817554" y="57214"/>
                  </a:cubicBezTo>
                  <a:lnTo>
                    <a:pt x="1817554" y="286880"/>
                  </a:lnTo>
                  <a:cubicBezTo>
                    <a:pt x="1817554" y="318478"/>
                    <a:pt x="1791938" y="344094"/>
                    <a:pt x="1760339" y="344094"/>
                  </a:cubicBezTo>
                  <a:lnTo>
                    <a:pt x="57214" y="344094"/>
                  </a:lnTo>
                  <a:cubicBezTo>
                    <a:pt x="25616" y="344094"/>
                    <a:pt x="0" y="318478"/>
                    <a:pt x="0" y="286880"/>
                  </a:cubicBezTo>
                  <a:lnTo>
                    <a:pt x="0" y="57214"/>
                  </a:lnTo>
                  <a:cubicBezTo>
                    <a:pt x="0" y="25616"/>
                    <a:pt x="25616" y="0"/>
                    <a:pt x="57214" y="0"/>
                  </a:cubicBezTo>
                  <a:close/>
                </a:path>
              </a:pathLst>
            </a:custGeom>
            <a:solidFill>
              <a:srgbClr val="FFE573"/>
            </a:solidFill>
          </p:spPr>
          <p:txBody>
            <a:bodyPr/>
            <a:lstStyle/>
            <a:p>
              <a:endParaRPr lang="en-GB"/>
            </a:p>
          </p:txBody>
        </p:sp>
        <p:sp>
          <p:nvSpPr>
            <p:cNvPr id="8" name="TextBox 8"/>
            <p:cNvSpPr txBox="1"/>
            <p:nvPr/>
          </p:nvSpPr>
          <p:spPr>
            <a:xfrm>
              <a:off x="0" y="-38100"/>
              <a:ext cx="1817554" cy="382194"/>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5826346" y="4529141"/>
            <a:ext cx="6654288" cy="1189236"/>
            <a:chOff x="0" y="0"/>
            <a:chExt cx="1752570" cy="313215"/>
          </a:xfrm>
        </p:grpSpPr>
        <p:sp>
          <p:nvSpPr>
            <p:cNvPr id="10" name="Freeform 10"/>
            <p:cNvSpPr/>
            <p:nvPr/>
          </p:nvSpPr>
          <p:spPr>
            <a:xfrm>
              <a:off x="0" y="0"/>
              <a:ext cx="1752570" cy="313215"/>
            </a:xfrm>
            <a:custGeom>
              <a:avLst/>
              <a:gdLst/>
              <a:ahLst/>
              <a:cxnLst/>
              <a:rect l="l" t="t" r="r" b="b"/>
              <a:pathLst>
                <a:path w="1752570" h="313215">
                  <a:moveTo>
                    <a:pt x="47701" y="0"/>
                  </a:moveTo>
                  <a:lnTo>
                    <a:pt x="1704868" y="0"/>
                  </a:lnTo>
                  <a:cubicBezTo>
                    <a:pt x="1731213" y="0"/>
                    <a:pt x="1752570" y="21357"/>
                    <a:pt x="1752570" y="47701"/>
                  </a:cubicBezTo>
                  <a:lnTo>
                    <a:pt x="1752570" y="265513"/>
                  </a:lnTo>
                  <a:cubicBezTo>
                    <a:pt x="1752570" y="291858"/>
                    <a:pt x="1731213" y="313215"/>
                    <a:pt x="1704868" y="313215"/>
                  </a:cubicBezTo>
                  <a:lnTo>
                    <a:pt x="47701" y="313215"/>
                  </a:lnTo>
                  <a:cubicBezTo>
                    <a:pt x="21357" y="313215"/>
                    <a:pt x="0" y="291858"/>
                    <a:pt x="0" y="265513"/>
                  </a:cubicBezTo>
                  <a:lnTo>
                    <a:pt x="0" y="47701"/>
                  </a:lnTo>
                  <a:cubicBezTo>
                    <a:pt x="0" y="21357"/>
                    <a:pt x="21357" y="0"/>
                    <a:pt x="47701" y="0"/>
                  </a:cubicBezTo>
                  <a:close/>
                </a:path>
              </a:pathLst>
            </a:custGeom>
            <a:solidFill>
              <a:srgbClr val="7FB7FB"/>
            </a:solidFill>
          </p:spPr>
          <p:txBody>
            <a:bodyPr/>
            <a:lstStyle/>
            <a:p>
              <a:endParaRPr lang="en-GB"/>
            </a:p>
          </p:txBody>
        </p:sp>
        <p:sp>
          <p:nvSpPr>
            <p:cNvPr id="11" name="TextBox 11"/>
            <p:cNvSpPr txBox="1"/>
            <p:nvPr/>
          </p:nvSpPr>
          <p:spPr>
            <a:xfrm>
              <a:off x="0" y="-38100"/>
              <a:ext cx="1752570" cy="35131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5826346" y="6157328"/>
            <a:ext cx="6654288" cy="2528122"/>
            <a:chOff x="0" y="0"/>
            <a:chExt cx="1752570" cy="665843"/>
          </a:xfrm>
        </p:grpSpPr>
        <p:sp>
          <p:nvSpPr>
            <p:cNvPr id="13" name="Freeform 13"/>
            <p:cNvSpPr/>
            <p:nvPr/>
          </p:nvSpPr>
          <p:spPr>
            <a:xfrm>
              <a:off x="0" y="0"/>
              <a:ext cx="1752570" cy="665843"/>
            </a:xfrm>
            <a:custGeom>
              <a:avLst/>
              <a:gdLst/>
              <a:ahLst/>
              <a:cxnLst/>
              <a:rect l="l" t="t" r="r" b="b"/>
              <a:pathLst>
                <a:path w="1752570" h="665843">
                  <a:moveTo>
                    <a:pt x="59336" y="0"/>
                  </a:moveTo>
                  <a:lnTo>
                    <a:pt x="1693234" y="0"/>
                  </a:lnTo>
                  <a:cubicBezTo>
                    <a:pt x="1708970" y="0"/>
                    <a:pt x="1724063" y="6251"/>
                    <a:pt x="1735191" y="17379"/>
                  </a:cubicBezTo>
                  <a:cubicBezTo>
                    <a:pt x="1746318" y="28507"/>
                    <a:pt x="1752570" y="43599"/>
                    <a:pt x="1752570" y="59336"/>
                  </a:cubicBezTo>
                  <a:lnTo>
                    <a:pt x="1752570" y="606507"/>
                  </a:lnTo>
                  <a:cubicBezTo>
                    <a:pt x="1752570" y="639277"/>
                    <a:pt x="1726004" y="665843"/>
                    <a:pt x="1693234" y="665843"/>
                  </a:cubicBezTo>
                  <a:lnTo>
                    <a:pt x="59336" y="665843"/>
                  </a:lnTo>
                  <a:cubicBezTo>
                    <a:pt x="43599" y="665843"/>
                    <a:pt x="28507" y="659591"/>
                    <a:pt x="17379" y="648464"/>
                  </a:cubicBezTo>
                  <a:cubicBezTo>
                    <a:pt x="6251" y="637336"/>
                    <a:pt x="0" y="622244"/>
                    <a:pt x="0" y="606507"/>
                  </a:cubicBezTo>
                  <a:lnTo>
                    <a:pt x="0" y="59336"/>
                  </a:lnTo>
                  <a:cubicBezTo>
                    <a:pt x="0" y="43599"/>
                    <a:pt x="6251" y="28507"/>
                    <a:pt x="17379" y="17379"/>
                  </a:cubicBezTo>
                  <a:cubicBezTo>
                    <a:pt x="28507" y="6251"/>
                    <a:pt x="43599" y="0"/>
                    <a:pt x="59336" y="0"/>
                  </a:cubicBezTo>
                  <a:close/>
                </a:path>
              </a:pathLst>
            </a:custGeom>
            <a:solidFill>
              <a:srgbClr val="92DF9A"/>
            </a:solidFill>
          </p:spPr>
          <p:txBody>
            <a:bodyPr/>
            <a:lstStyle/>
            <a:p>
              <a:endParaRPr lang="en-GB"/>
            </a:p>
          </p:txBody>
        </p:sp>
        <p:sp>
          <p:nvSpPr>
            <p:cNvPr id="14" name="TextBox 14"/>
            <p:cNvSpPr txBox="1"/>
            <p:nvPr/>
          </p:nvSpPr>
          <p:spPr>
            <a:xfrm>
              <a:off x="0" y="-104775"/>
              <a:ext cx="1752570" cy="770618"/>
            </a:xfrm>
            <a:prstGeom prst="rect">
              <a:avLst/>
            </a:prstGeom>
          </p:spPr>
          <p:txBody>
            <a:bodyPr lIns="50800" tIns="50800" rIns="50800" bIns="50800" rtlCol="0" anchor="ctr"/>
            <a:lstStyle/>
            <a:p>
              <a:pPr algn="ctr">
                <a:lnSpc>
                  <a:spcPts val="8259"/>
                </a:lnSpc>
                <a:spcBef>
                  <a:spcPct val="0"/>
                </a:spcBef>
              </a:pPr>
              <a:endParaRPr/>
            </a:p>
          </p:txBody>
        </p:sp>
      </p:grpSp>
      <p:sp>
        <p:nvSpPr>
          <p:cNvPr id="15" name="TextBox 15"/>
          <p:cNvSpPr txBox="1"/>
          <p:nvPr/>
        </p:nvSpPr>
        <p:spPr>
          <a:xfrm>
            <a:off x="4592492" y="2838014"/>
            <a:ext cx="9229449" cy="1441406"/>
          </a:xfrm>
          <a:prstGeom prst="rect">
            <a:avLst/>
          </a:prstGeom>
        </p:spPr>
        <p:txBody>
          <a:bodyPr lIns="0" tIns="0" rIns="0" bIns="0" rtlCol="0" anchor="t">
            <a:spAutoFit/>
          </a:bodyPr>
          <a:lstStyle/>
          <a:p>
            <a:pPr algn="ctr">
              <a:lnSpc>
                <a:spcPts val="11763"/>
              </a:lnSpc>
            </a:pPr>
            <a:r>
              <a:rPr lang="en-US" sz="8402">
                <a:solidFill>
                  <a:srgbClr val="000000"/>
                </a:solidFill>
                <a:latin typeface="Peace Sans"/>
              </a:rPr>
              <a:t>A LEVEL </a:t>
            </a:r>
          </a:p>
        </p:txBody>
      </p:sp>
      <p:sp>
        <p:nvSpPr>
          <p:cNvPr id="16" name="TextBox 16"/>
          <p:cNvSpPr txBox="1"/>
          <p:nvPr/>
        </p:nvSpPr>
        <p:spPr>
          <a:xfrm>
            <a:off x="4677428" y="4088920"/>
            <a:ext cx="9144513" cy="1629593"/>
          </a:xfrm>
          <a:prstGeom prst="rect">
            <a:avLst/>
          </a:prstGeom>
        </p:spPr>
        <p:txBody>
          <a:bodyPr lIns="0" tIns="0" rIns="0" bIns="0" rtlCol="0" anchor="t">
            <a:spAutoFit/>
          </a:bodyPr>
          <a:lstStyle/>
          <a:p>
            <a:pPr algn="ctr">
              <a:lnSpc>
                <a:spcPts val="13230"/>
              </a:lnSpc>
            </a:pPr>
            <a:r>
              <a:rPr lang="en-US" sz="9450">
                <a:solidFill>
                  <a:srgbClr val="000000"/>
                </a:solidFill>
                <a:latin typeface="Marykate"/>
              </a:rPr>
              <a:t>ART &amp; DESIGN </a:t>
            </a:r>
          </a:p>
        </p:txBody>
      </p:sp>
      <p:sp>
        <p:nvSpPr>
          <p:cNvPr id="17" name="TextBox 17"/>
          <p:cNvSpPr txBox="1"/>
          <p:nvPr/>
        </p:nvSpPr>
        <p:spPr>
          <a:xfrm>
            <a:off x="5826346" y="6274578"/>
            <a:ext cx="6654288" cy="2207897"/>
          </a:xfrm>
          <a:prstGeom prst="rect">
            <a:avLst/>
          </a:prstGeom>
        </p:spPr>
        <p:txBody>
          <a:bodyPr lIns="0" tIns="0" rIns="0" bIns="0" rtlCol="0" anchor="t">
            <a:spAutoFit/>
          </a:bodyPr>
          <a:lstStyle/>
          <a:p>
            <a:pPr algn="ctr">
              <a:lnSpc>
                <a:spcPts val="5879"/>
              </a:lnSpc>
              <a:spcBef>
                <a:spcPct val="0"/>
              </a:spcBef>
            </a:pPr>
            <a:r>
              <a:rPr lang="en-US" sz="4199">
                <a:solidFill>
                  <a:srgbClr val="000000"/>
                </a:solidFill>
                <a:latin typeface="Marykate"/>
              </a:rPr>
              <a:t>AQA - Fine Art</a:t>
            </a:r>
          </a:p>
          <a:p>
            <a:pPr algn="ctr">
              <a:lnSpc>
                <a:spcPts val="5879"/>
              </a:lnSpc>
              <a:spcBef>
                <a:spcPct val="0"/>
              </a:spcBef>
            </a:pPr>
            <a:r>
              <a:rPr lang="en-US" sz="4199">
                <a:solidFill>
                  <a:srgbClr val="000000"/>
                </a:solidFill>
                <a:latin typeface="Marykate"/>
              </a:rPr>
              <a:t>AQA - Graphic Communications</a:t>
            </a:r>
          </a:p>
          <a:p>
            <a:pPr algn="ctr">
              <a:lnSpc>
                <a:spcPts val="5879"/>
              </a:lnSpc>
              <a:spcBef>
                <a:spcPct val="0"/>
              </a:spcBef>
            </a:pPr>
            <a:r>
              <a:rPr lang="en-US" sz="4199">
                <a:solidFill>
                  <a:srgbClr val="000000"/>
                </a:solidFill>
                <a:latin typeface="Marykate"/>
              </a:rPr>
              <a:t>AQA - Textile Design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C86AD24F-EEFA-2DAC-754E-D619A1C60788}"/>
              </a:ext>
            </a:extLst>
          </p:cNvPr>
          <p:cNvSpPr/>
          <p:nvPr/>
        </p:nvSpPr>
        <p:spPr>
          <a:xfrm rot="3773388">
            <a:off x="6916453" y="-1204646"/>
            <a:ext cx="14237573" cy="13107645"/>
          </a:xfrm>
          <a:custGeom>
            <a:avLst/>
            <a:gdLst/>
            <a:ahLst/>
            <a:cxnLst/>
            <a:rect l="l" t="t" r="r" b="b"/>
            <a:pathLst>
              <a:path w="8983419" h="11666778">
                <a:moveTo>
                  <a:pt x="0" y="0"/>
                </a:moveTo>
                <a:lnTo>
                  <a:pt x="8983419" y="0"/>
                </a:lnTo>
                <a:lnTo>
                  <a:pt x="8983419" y="11666778"/>
                </a:lnTo>
                <a:lnTo>
                  <a:pt x="0" y="11666778"/>
                </a:lnTo>
                <a:lnTo>
                  <a:pt x="0" y="0"/>
                </a:lnTo>
                <a:close/>
              </a:path>
            </a:pathLst>
          </a:custGeom>
          <a:blipFill>
            <a:blip r:embed="rId2"/>
            <a:stretch>
              <a:fillRect/>
            </a:stretch>
          </a:blipFill>
        </p:spPr>
        <p:txBody>
          <a:bodyPr/>
          <a:lstStyle/>
          <a:p>
            <a:endParaRPr lang="en-GB"/>
          </a:p>
        </p:txBody>
      </p:sp>
      <p:sp>
        <p:nvSpPr>
          <p:cNvPr id="2" name="Freeform 2"/>
          <p:cNvSpPr/>
          <p:nvPr/>
        </p:nvSpPr>
        <p:spPr>
          <a:xfrm>
            <a:off x="-1143000" y="-1181100"/>
            <a:ext cx="10744200" cy="12352578"/>
          </a:xfrm>
          <a:custGeom>
            <a:avLst/>
            <a:gdLst/>
            <a:ahLst/>
            <a:cxnLst/>
            <a:rect l="l" t="t" r="r" b="b"/>
            <a:pathLst>
              <a:path w="8983419" h="11666778">
                <a:moveTo>
                  <a:pt x="0" y="0"/>
                </a:moveTo>
                <a:lnTo>
                  <a:pt x="8983419" y="0"/>
                </a:lnTo>
                <a:lnTo>
                  <a:pt x="8983419" y="11666778"/>
                </a:lnTo>
                <a:lnTo>
                  <a:pt x="0" y="11666778"/>
                </a:lnTo>
                <a:lnTo>
                  <a:pt x="0" y="0"/>
                </a:lnTo>
                <a:close/>
              </a:path>
            </a:pathLst>
          </a:custGeom>
          <a:blipFill>
            <a:blip r:embed="rId2"/>
            <a:stretch>
              <a:fillRect/>
            </a:stretch>
          </a:blipFill>
        </p:spPr>
        <p:txBody>
          <a:bodyPr/>
          <a:lstStyle/>
          <a:p>
            <a:endParaRPr lang="en-GB"/>
          </a:p>
        </p:txBody>
      </p:sp>
      <p:sp>
        <p:nvSpPr>
          <p:cNvPr id="3" name="Freeform 3"/>
          <p:cNvSpPr/>
          <p:nvPr/>
        </p:nvSpPr>
        <p:spPr>
          <a:xfrm>
            <a:off x="660015" y="1477990"/>
            <a:ext cx="7448802" cy="3323784"/>
          </a:xfrm>
          <a:custGeom>
            <a:avLst/>
            <a:gdLst/>
            <a:ahLst/>
            <a:cxnLst/>
            <a:rect l="l" t="t" r="r" b="b"/>
            <a:pathLst>
              <a:path w="7448802" h="3323784">
                <a:moveTo>
                  <a:pt x="0" y="0"/>
                </a:moveTo>
                <a:lnTo>
                  <a:pt x="7448802" y="0"/>
                </a:lnTo>
                <a:lnTo>
                  <a:pt x="7448802" y="3323783"/>
                </a:lnTo>
                <a:lnTo>
                  <a:pt x="0" y="3323783"/>
                </a:lnTo>
                <a:lnTo>
                  <a:pt x="0" y="0"/>
                </a:lnTo>
                <a:close/>
              </a:path>
            </a:pathLst>
          </a:custGeom>
          <a:blipFill>
            <a:blip r:embed="rId3"/>
            <a:stretch>
              <a:fillRect t="-28665" b="-39414"/>
            </a:stretch>
          </a:blipFill>
        </p:spPr>
        <p:txBody>
          <a:bodyPr/>
          <a:lstStyle/>
          <a:p>
            <a:endParaRPr lang="en-GB"/>
          </a:p>
        </p:txBody>
      </p:sp>
      <p:sp>
        <p:nvSpPr>
          <p:cNvPr id="4" name="Freeform 4"/>
          <p:cNvSpPr/>
          <p:nvPr/>
        </p:nvSpPr>
        <p:spPr>
          <a:xfrm>
            <a:off x="12187012" y="454273"/>
            <a:ext cx="5320312" cy="3990234"/>
          </a:xfrm>
          <a:custGeom>
            <a:avLst/>
            <a:gdLst/>
            <a:ahLst/>
            <a:cxnLst/>
            <a:rect l="l" t="t" r="r" b="b"/>
            <a:pathLst>
              <a:path w="5320312" h="3990234">
                <a:moveTo>
                  <a:pt x="0" y="0"/>
                </a:moveTo>
                <a:lnTo>
                  <a:pt x="5320312" y="0"/>
                </a:lnTo>
                <a:lnTo>
                  <a:pt x="5320312" y="3990234"/>
                </a:lnTo>
                <a:lnTo>
                  <a:pt x="0" y="3990234"/>
                </a:lnTo>
                <a:lnTo>
                  <a:pt x="0" y="0"/>
                </a:lnTo>
                <a:close/>
              </a:path>
            </a:pathLst>
          </a:custGeom>
          <a:blipFill>
            <a:blip r:embed="rId4"/>
            <a:stretch>
              <a:fillRect/>
            </a:stretch>
          </a:blipFill>
        </p:spPr>
        <p:txBody>
          <a:bodyPr/>
          <a:lstStyle/>
          <a:p>
            <a:endParaRPr lang="en-GB"/>
          </a:p>
        </p:txBody>
      </p:sp>
      <p:sp>
        <p:nvSpPr>
          <p:cNvPr id="5" name="Freeform 5"/>
          <p:cNvSpPr/>
          <p:nvPr/>
        </p:nvSpPr>
        <p:spPr>
          <a:xfrm>
            <a:off x="12187012" y="4801773"/>
            <a:ext cx="5267338" cy="4499895"/>
          </a:xfrm>
          <a:custGeom>
            <a:avLst/>
            <a:gdLst/>
            <a:ahLst/>
            <a:cxnLst/>
            <a:rect l="l" t="t" r="r" b="b"/>
            <a:pathLst>
              <a:path w="5267338" h="4499895">
                <a:moveTo>
                  <a:pt x="0" y="0"/>
                </a:moveTo>
                <a:lnTo>
                  <a:pt x="5267338" y="0"/>
                </a:lnTo>
                <a:lnTo>
                  <a:pt x="5267338" y="4499895"/>
                </a:lnTo>
                <a:lnTo>
                  <a:pt x="0" y="4499895"/>
                </a:lnTo>
                <a:lnTo>
                  <a:pt x="0" y="0"/>
                </a:lnTo>
                <a:close/>
              </a:path>
            </a:pathLst>
          </a:custGeom>
          <a:blipFill>
            <a:blip r:embed="rId5"/>
            <a:stretch>
              <a:fillRect l="-13906"/>
            </a:stretch>
          </a:blipFill>
        </p:spPr>
        <p:txBody>
          <a:bodyPr/>
          <a:lstStyle/>
          <a:p>
            <a:endParaRPr lang="en-GB"/>
          </a:p>
        </p:txBody>
      </p:sp>
      <p:sp>
        <p:nvSpPr>
          <p:cNvPr id="6" name="Freeform 6"/>
          <p:cNvSpPr/>
          <p:nvPr/>
        </p:nvSpPr>
        <p:spPr>
          <a:xfrm>
            <a:off x="8116038" y="454273"/>
            <a:ext cx="3878145" cy="6008241"/>
          </a:xfrm>
          <a:custGeom>
            <a:avLst/>
            <a:gdLst/>
            <a:ahLst/>
            <a:cxnLst/>
            <a:rect l="l" t="t" r="r" b="b"/>
            <a:pathLst>
              <a:path w="3878145" h="6008241">
                <a:moveTo>
                  <a:pt x="0" y="0"/>
                </a:moveTo>
                <a:lnTo>
                  <a:pt x="3878145" y="0"/>
                </a:lnTo>
                <a:lnTo>
                  <a:pt x="3878145" y="6008241"/>
                </a:lnTo>
                <a:lnTo>
                  <a:pt x="0" y="6008241"/>
                </a:lnTo>
                <a:lnTo>
                  <a:pt x="0" y="0"/>
                </a:lnTo>
                <a:close/>
              </a:path>
            </a:pathLst>
          </a:custGeom>
          <a:blipFill>
            <a:blip r:embed="rId6"/>
            <a:stretch>
              <a:fillRect l="-13873" r="-20113" b="-15312"/>
            </a:stretch>
          </a:blipFill>
        </p:spPr>
        <p:txBody>
          <a:bodyPr/>
          <a:lstStyle/>
          <a:p>
            <a:endParaRPr lang="en-GB"/>
          </a:p>
        </p:txBody>
      </p:sp>
      <p:sp>
        <p:nvSpPr>
          <p:cNvPr id="7" name="Freeform 7"/>
          <p:cNvSpPr/>
          <p:nvPr/>
        </p:nvSpPr>
        <p:spPr>
          <a:xfrm>
            <a:off x="7018938" y="6038201"/>
            <a:ext cx="5168074" cy="3876055"/>
          </a:xfrm>
          <a:custGeom>
            <a:avLst/>
            <a:gdLst/>
            <a:ahLst/>
            <a:cxnLst/>
            <a:rect l="l" t="t" r="r" b="b"/>
            <a:pathLst>
              <a:path w="5168074" h="3876055">
                <a:moveTo>
                  <a:pt x="0" y="0"/>
                </a:moveTo>
                <a:lnTo>
                  <a:pt x="5168074" y="0"/>
                </a:lnTo>
                <a:lnTo>
                  <a:pt x="5168074" y="3876055"/>
                </a:lnTo>
                <a:lnTo>
                  <a:pt x="0" y="3876055"/>
                </a:lnTo>
                <a:lnTo>
                  <a:pt x="0" y="0"/>
                </a:lnTo>
                <a:close/>
              </a:path>
            </a:pathLst>
          </a:custGeom>
          <a:blipFill>
            <a:blip r:embed="rId7"/>
            <a:stretch>
              <a:fillRect/>
            </a:stretch>
          </a:blipFill>
        </p:spPr>
        <p:txBody>
          <a:bodyPr/>
          <a:lstStyle/>
          <a:p>
            <a:endParaRPr lang="en-GB"/>
          </a:p>
        </p:txBody>
      </p:sp>
      <p:sp>
        <p:nvSpPr>
          <p:cNvPr id="8" name="Freeform 8"/>
          <p:cNvSpPr/>
          <p:nvPr/>
        </p:nvSpPr>
        <p:spPr>
          <a:xfrm>
            <a:off x="1282486" y="5143500"/>
            <a:ext cx="5545952" cy="4423513"/>
          </a:xfrm>
          <a:custGeom>
            <a:avLst/>
            <a:gdLst/>
            <a:ahLst/>
            <a:cxnLst/>
            <a:rect l="l" t="t" r="r" b="b"/>
            <a:pathLst>
              <a:path w="5545952" h="4423513">
                <a:moveTo>
                  <a:pt x="0" y="0"/>
                </a:moveTo>
                <a:lnTo>
                  <a:pt x="5545952" y="0"/>
                </a:lnTo>
                <a:lnTo>
                  <a:pt x="5545952" y="4423513"/>
                </a:lnTo>
                <a:lnTo>
                  <a:pt x="0" y="4423513"/>
                </a:lnTo>
                <a:lnTo>
                  <a:pt x="0" y="0"/>
                </a:lnTo>
                <a:close/>
              </a:path>
            </a:pathLst>
          </a:custGeom>
          <a:blipFill>
            <a:blip r:embed="rId8"/>
            <a:stretch>
              <a:fillRect l="-6169" t="-1345" r="-11265" b="-9079"/>
            </a:stretch>
          </a:blipFill>
        </p:spPr>
        <p:txBody>
          <a:bodyPr/>
          <a:lstStyle/>
          <a:p>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rot="2597399">
            <a:off x="-3591849" y="5264895"/>
            <a:ext cx="16057756" cy="8229600"/>
          </a:xfrm>
          <a:custGeom>
            <a:avLst/>
            <a:gdLst/>
            <a:ahLst/>
            <a:cxnLst/>
            <a:rect l="l" t="t" r="r" b="b"/>
            <a:pathLst>
              <a:path w="16057756" h="8229600">
                <a:moveTo>
                  <a:pt x="0" y="0"/>
                </a:moveTo>
                <a:lnTo>
                  <a:pt x="16057756" y="0"/>
                </a:lnTo>
                <a:lnTo>
                  <a:pt x="16057756" y="8229600"/>
                </a:lnTo>
                <a:lnTo>
                  <a:pt x="0" y="8229600"/>
                </a:lnTo>
                <a:lnTo>
                  <a:pt x="0" y="0"/>
                </a:lnTo>
                <a:close/>
              </a:path>
            </a:pathLst>
          </a:custGeom>
          <a:blipFill>
            <a:blip r:embed="rId2"/>
            <a:stretch>
              <a:fillRect/>
            </a:stretch>
          </a:blipFill>
        </p:spPr>
        <p:txBody>
          <a:bodyPr/>
          <a:lstStyle/>
          <a:p>
            <a:endParaRPr lang="en-GB"/>
          </a:p>
        </p:txBody>
      </p:sp>
      <p:grpSp>
        <p:nvGrpSpPr>
          <p:cNvPr id="10" name="Group 3">
            <a:extLst>
              <a:ext uri="{FF2B5EF4-FFF2-40B4-BE49-F238E27FC236}">
                <a16:creationId xmlns:a16="http://schemas.microsoft.com/office/drawing/2014/main" id="{C8BEF689-2A10-7939-6A9C-ED15D0226FD4}"/>
              </a:ext>
            </a:extLst>
          </p:cNvPr>
          <p:cNvGrpSpPr/>
          <p:nvPr/>
        </p:nvGrpSpPr>
        <p:grpSpPr>
          <a:xfrm>
            <a:off x="685800" y="7665057"/>
            <a:ext cx="17351736" cy="2310862"/>
            <a:chOff x="0" y="0"/>
            <a:chExt cx="4194135" cy="216732"/>
          </a:xfrm>
          <a:solidFill>
            <a:srgbClr val="8BD1F5"/>
          </a:solidFill>
        </p:grpSpPr>
        <p:sp>
          <p:nvSpPr>
            <p:cNvPr id="11" name="Freeform 4">
              <a:extLst>
                <a:ext uri="{FF2B5EF4-FFF2-40B4-BE49-F238E27FC236}">
                  <a16:creationId xmlns:a16="http://schemas.microsoft.com/office/drawing/2014/main" id="{A8D890F7-4ACA-46F2-5C10-32E0FB68DAAB}"/>
                </a:ext>
              </a:extLst>
            </p:cNvPr>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grpFill/>
          </p:spPr>
          <p:txBody>
            <a:bodyPr/>
            <a:lstStyle/>
            <a:p>
              <a:endParaRPr lang="en-GB"/>
            </a:p>
          </p:txBody>
        </p:sp>
        <p:sp>
          <p:nvSpPr>
            <p:cNvPr id="12" name="TextBox 5">
              <a:extLst>
                <a:ext uri="{FF2B5EF4-FFF2-40B4-BE49-F238E27FC236}">
                  <a16:creationId xmlns:a16="http://schemas.microsoft.com/office/drawing/2014/main" id="{F99D15A1-6CF1-8894-6843-AE8C2093C300}"/>
                </a:ext>
              </a:extLst>
            </p:cNvPr>
            <p:cNvSpPr txBox="1"/>
            <p:nvPr/>
          </p:nvSpPr>
          <p:spPr>
            <a:xfrm>
              <a:off x="0" y="-38100"/>
              <a:ext cx="4194135" cy="254832"/>
            </a:xfrm>
            <a:prstGeom prst="rect">
              <a:avLst/>
            </a:prstGeom>
            <a:grpFill/>
          </p:spPr>
          <p:txBody>
            <a:bodyPr lIns="50800" tIns="50800" rIns="50800" bIns="50800" rtlCol="0" anchor="ctr"/>
            <a:lstStyle/>
            <a:p>
              <a:pPr algn="ctr">
                <a:lnSpc>
                  <a:spcPts val="2659"/>
                </a:lnSpc>
                <a:spcBef>
                  <a:spcPct val="0"/>
                </a:spcBef>
              </a:pPr>
              <a:endParaRPr/>
            </a:p>
          </p:txBody>
        </p:sp>
      </p:grpSp>
      <p:sp>
        <p:nvSpPr>
          <p:cNvPr id="3" name="Freeform 3"/>
          <p:cNvSpPr/>
          <p:nvPr/>
        </p:nvSpPr>
        <p:spPr>
          <a:xfrm rot="10615178">
            <a:off x="10568177" y="-4707284"/>
            <a:ext cx="16283205" cy="9138949"/>
          </a:xfrm>
          <a:custGeom>
            <a:avLst/>
            <a:gdLst/>
            <a:ahLst/>
            <a:cxnLst/>
            <a:rect l="l" t="t" r="r" b="b"/>
            <a:pathLst>
              <a:path w="16283205" h="9138949">
                <a:moveTo>
                  <a:pt x="0" y="0"/>
                </a:moveTo>
                <a:lnTo>
                  <a:pt x="16283205" y="0"/>
                </a:lnTo>
                <a:lnTo>
                  <a:pt x="16283205" y="9138948"/>
                </a:lnTo>
                <a:lnTo>
                  <a:pt x="0" y="9138948"/>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50465" y="1619056"/>
            <a:ext cx="17787071" cy="1674375"/>
            <a:chOff x="0" y="0"/>
            <a:chExt cx="4684661" cy="440988"/>
          </a:xfrm>
          <a:solidFill>
            <a:srgbClr val="8EEED6"/>
          </a:solidFill>
        </p:grpSpPr>
        <p:sp>
          <p:nvSpPr>
            <p:cNvPr id="5" name="Freeform 5"/>
            <p:cNvSpPr/>
            <p:nvPr/>
          </p:nvSpPr>
          <p:spPr>
            <a:xfrm>
              <a:off x="0" y="0"/>
              <a:ext cx="4684661" cy="440988"/>
            </a:xfrm>
            <a:custGeom>
              <a:avLst/>
              <a:gdLst/>
              <a:ahLst/>
              <a:cxnLst/>
              <a:rect l="l" t="t" r="r" b="b"/>
              <a:pathLst>
                <a:path w="4684661" h="440988">
                  <a:moveTo>
                    <a:pt x="22198" y="0"/>
                  </a:moveTo>
                  <a:lnTo>
                    <a:pt x="4662463" y="0"/>
                  </a:lnTo>
                  <a:cubicBezTo>
                    <a:pt x="4674722" y="0"/>
                    <a:pt x="4684661" y="9938"/>
                    <a:pt x="4684661" y="22198"/>
                  </a:cubicBezTo>
                  <a:lnTo>
                    <a:pt x="4684661" y="418790"/>
                  </a:lnTo>
                  <a:cubicBezTo>
                    <a:pt x="4684661" y="424677"/>
                    <a:pt x="4682322" y="430323"/>
                    <a:pt x="4678159" y="434486"/>
                  </a:cubicBezTo>
                  <a:cubicBezTo>
                    <a:pt x="4673996" y="438649"/>
                    <a:pt x="4668350" y="440988"/>
                    <a:pt x="4662463" y="440988"/>
                  </a:cubicBezTo>
                  <a:lnTo>
                    <a:pt x="22198" y="440988"/>
                  </a:lnTo>
                  <a:cubicBezTo>
                    <a:pt x="9938" y="440988"/>
                    <a:pt x="0" y="431049"/>
                    <a:pt x="0" y="418790"/>
                  </a:cubicBezTo>
                  <a:lnTo>
                    <a:pt x="0" y="22198"/>
                  </a:lnTo>
                  <a:cubicBezTo>
                    <a:pt x="0" y="16311"/>
                    <a:pt x="2339" y="10665"/>
                    <a:pt x="6502" y="6502"/>
                  </a:cubicBezTo>
                  <a:cubicBezTo>
                    <a:pt x="10665" y="2339"/>
                    <a:pt x="16311" y="0"/>
                    <a:pt x="22198" y="0"/>
                  </a:cubicBezTo>
                  <a:close/>
                </a:path>
              </a:pathLst>
            </a:custGeom>
            <a:grpFill/>
          </p:spPr>
          <p:txBody>
            <a:bodyPr/>
            <a:lstStyle/>
            <a:p>
              <a:endParaRPr lang="en-GB"/>
            </a:p>
          </p:txBody>
        </p:sp>
        <p:sp>
          <p:nvSpPr>
            <p:cNvPr id="6" name="TextBox 6"/>
            <p:cNvSpPr txBox="1"/>
            <p:nvPr/>
          </p:nvSpPr>
          <p:spPr>
            <a:xfrm>
              <a:off x="0" y="-38100"/>
              <a:ext cx="4684661" cy="479088"/>
            </a:xfrm>
            <a:prstGeom prst="rect">
              <a:avLst/>
            </a:prstGeom>
            <a:grpFill/>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30869" y="1713624"/>
            <a:ext cx="18949738" cy="1342364"/>
          </a:xfrm>
          <a:prstGeom prst="rect">
            <a:avLst/>
          </a:prstGeom>
        </p:spPr>
        <p:txBody>
          <a:bodyPr lIns="0" tIns="0" rIns="0" bIns="0" rtlCol="0" anchor="t">
            <a:spAutoFit/>
          </a:bodyPr>
          <a:lstStyle/>
          <a:p>
            <a:pPr marL="0" lvl="0" indent="0" algn="ctr">
              <a:lnSpc>
                <a:spcPts val="11061"/>
              </a:lnSpc>
              <a:spcBef>
                <a:spcPct val="0"/>
              </a:spcBef>
            </a:pPr>
            <a:r>
              <a:rPr lang="en-US" sz="7901" spc="829">
                <a:solidFill>
                  <a:srgbClr val="000000"/>
                </a:solidFill>
                <a:latin typeface="Peace Sans"/>
              </a:rPr>
              <a:t>GRAPHIC COMMUNICTIONS</a:t>
            </a:r>
          </a:p>
        </p:txBody>
      </p:sp>
      <p:sp>
        <p:nvSpPr>
          <p:cNvPr id="8" name="TextBox 8"/>
          <p:cNvSpPr txBox="1"/>
          <p:nvPr/>
        </p:nvSpPr>
        <p:spPr>
          <a:xfrm>
            <a:off x="1406769" y="3689790"/>
            <a:ext cx="16067942" cy="3601086"/>
          </a:xfrm>
          <a:prstGeom prst="rect">
            <a:avLst/>
          </a:prstGeom>
        </p:spPr>
        <p:txBody>
          <a:bodyPr lIns="0" tIns="0" rIns="0" bIns="0" rtlCol="0" anchor="t">
            <a:spAutoFit/>
          </a:bodyPr>
          <a:lstStyle/>
          <a:p>
            <a:pPr algn="ctr">
              <a:lnSpc>
                <a:spcPts val="5739"/>
              </a:lnSpc>
              <a:spcBef>
                <a:spcPct val="0"/>
              </a:spcBef>
            </a:pPr>
            <a:r>
              <a:rPr lang="en-US" sz="4099" dirty="0">
                <a:solidFill>
                  <a:srgbClr val="000000"/>
                </a:solidFill>
                <a:latin typeface="Marykate"/>
              </a:rPr>
              <a:t>The graphics industry offers many exciting careers for the ambitious and hardworking. If you have an interest in Graphic Design then this is the course for you as it will give you rounded exposure to different aspects of Graphic Communication. Enabling you to develop skills in a variety of disciplines and demonstrate your understanding of these contexts. Your ideas and designs are produced using both traditional and new technologies. </a:t>
            </a:r>
          </a:p>
        </p:txBody>
      </p:sp>
      <p:sp>
        <p:nvSpPr>
          <p:cNvPr id="9" name="TextBox 9"/>
          <p:cNvSpPr txBox="1"/>
          <p:nvPr/>
        </p:nvSpPr>
        <p:spPr>
          <a:xfrm>
            <a:off x="916421" y="7547609"/>
            <a:ext cx="17048638" cy="2739391"/>
          </a:xfrm>
          <a:prstGeom prst="rect">
            <a:avLst/>
          </a:prstGeom>
        </p:spPr>
        <p:txBody>
          <a:bodyPr lIns="0" tIns="0" rIns="0" bIns="0" rtlCol="0" anchor="t">
            <a:spAutoFit/>
          </a:bodyPr>
          <a:lstStyle/>
          <a:p>
            <a:pPr algn="just">
              <a:lnSpc>
                <a:spcPts val="5459"/>
              </a:lnSpc>
              <a:spcBef>
                <a:spcPct val="0"/>
              </a:spcBef>
            </a:pPr>
            <a:r>
              <a:rPr lang="en-US" sz="3899" b="1" u="sng" dirty="0">
                <a:solidFill>
                  <a:srgbClr val="000000"/>
                </a:solidFill>
                <a:latin typeface="Marykate"/>
              </a:rPr>
              <a:t>A-Level Graphic Communications Personal Investigation themes</a:t>
            </a:r>
          </a:p>
          <a:p>
            <a:pPr algn="just">
              <a:lnSpc>
                <a:spcPts val="5459"/>
              </a:lnSpc>
              <a:spcBef>
                <a:spcPct val="0"/>
              </a:spcBef>
            </a:pPr>
            <a:r>
              <a:rPr lang="en-US" sz="3899" b="1" dirty="0">
                <a:solidFill>
                  <a:srgbClr val="000000"/>
                </a:solidFill>
                <a:latin typeface="Marykate"/>
              </a:rPr>
              <a:t>You are introduced to a variety of different themes such as  - Sense of Place, Image and Text, Graphic Techniques, Typography, Illustration, Food, Logos and Branding.</a:t>
            </a:r>
          </a:p>
          <a:p>
            <a:pPr algn="just">
              <a:lnSpc>
                <a:spcPts val="5459"/>
              </a:lnSpc>
              <a:spcBef>
                <a:spcPct val="0"/>
              </a:spcBef>
            </a:pPr>
            <a:endParaRPr lang="en-US" sz="3899" b="1" dirty="0">
              <a:solidFill>
                <a:srgbClr val="000000"/>
              </a:solidFill>
              <a:latin typeface="Marykat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rot="2088864">
            <a:off x="5182235" y="-2630189"/>
            <a:ext cx="14069554" cy="15090800"/>
          </a:xfrm>
          <a:custGeom>
            <a:avLst/>
            <a:gdLst/>
            <a:ahLst/>
            <a:cxnLst/>
            <a:rect l="l" t="t" r="r" b="b"/>
            <a:pathLst>
              <a:path w="14069554" h="7210646">
                <a:moveTo>
                  <a:pt x="0" y="0"/>
                </a:moveTo>
                <a:lnTo>
                  <a:pt x="14069554" y="0"/>
                </a:lnTo>
                <a:lnTo>
                  <a:pt x="14069554" y="7210646"/>
                </a:lnTo>
                <a:lnTo>
                  <a:pt x="0" y="7210646"/>
                </a:lnTo>
                <a:lnTo>
                  <a:pt x="0" y="0"/>
                </a:lnTo>
                <a:close/>
              </a:path>
            </a:pathLst>
          </a:custGeom>
          <a:blipFill>
            <a:blip r:embed="rId2"/>
            <a:stretch>
              <a:fillRect/>
            </a:stretch>
          </a:blipFill>
        </p:spPr>
        <p:txBody>
          <a:bodyPr/>
          <a:lstStyle/>
          <a:p>
            <a:endParaRPr lang="en-GB"/>
          </a:p>
        </p:txBody>
      </p:sp>
      <p:sp>
        <p:nvSpPr>
          <p:cNvPr id="3" name="Freeform 3"/>
          <p:cNvSpPr/>
          <p:nvPr/>
        </p:nvSpPr>
        <p:spPr>
          <a:xfrm>
            <a:off x="-2821413" y="-495300"/>
            <a:ext cx="12678485" cy="11887200"/>
          </a:xfrm>
          <a:custGeom>
            <a:avLst/>
            <a:gdLst/>
            <a:ahLst/>
            <a:cxnLst/>
            <a:rect l="l" t="t" r="r" b="b"/>
            <a:pathLst>
              <a:path w="6655689" h="8229600">
                <a:moveTo>
                  <a:pt x="0" y="0"/>
                </a:moveTo>
                <a:lnTo>
                  <a:pt x="6655689" y="0"/>
                </a:lnTo>
                <a:lnTo>
                  <a:pt x="6655689" y="8229600"/>
                </a:lnTo>
                <a:lnTo>
                  <a:pt x="0" y="8229600"/>
                </a:lnTo>
                <a:lnTo>
                  <a:pt x="0" y="0"/>
                </a:lnTo>
                <a:close/>
              </a:path>
            </a:pathLst>
          </a:custGeom>
          <a:blipFill>
            <a:blip r:embed="rId3"/>
            <a:stretch>
              <a:fillRect/>
            </a:stretch>
          </a:blipFill>
        </p:spPr>
        <p:txBody>
          <a:bodyPr/>
          <a:lstStyle/>
          <a:p>
            <a:endParaRPr lang="en-GB"/>
          </a:p>
        </p:txBody>
      </p:sp>
      <p:sp>
        <p:nvSpPr>
          <p:cNvPr id="4" name="Freeform 4"/>
          <p:cNvSpPr/>
          <p:nvPr/>
        </p:nvSpPr>
        <p:spPr>
          <a:xfrm>
            <a:off x="8836269" y="479625"/>
            <a:ext cx="8898689" cy="6580155"/>
          </a:xfrm>
          <a:custGeom>
            <a:avLst/>
            <a:gdLst/>
            <a:ahLst/>
            <a:cxnLst/>
            <a:rect l="l" t="t" r="r" b="b"/>
            <a:pathLst>
              <a:path w="8898689" h="6580155">
                <a:moveTo>
                  <a:pt x="0" y="0"/>
                </a:moveTo>
                <a:lnTo>
                  <a:pt x="8898689" y="0"/>
                </a:lnTo>
                <a:lnTo>
                  <a:pt x="8898689" y="6580154"/>
                </a:lnTo>
                <a:lnTo>
                  <a:pt x="0" y="6580154"/>
                </a:lnTo>
                <a:lnTo>
                  <a:pt x="0" y="0"/>
                </a:lnTo>
                <a:close/>
              </a:path>
            </a:pathLst>
          </a:custGeom>
          <a:blipFill>
            <a:blip r:embed="rId4"/>
            <a:stretch>
              <a:fillRect l="-8144" t="-4676" b="-5010"/>
            </a:stretch>
          </a:blipFill>
        </p:spPr>
        <p:txBody>
          <a:bodyPr/>
          <a:lstStyle/>
          <a:p>
            <a:endParaRPr lang="en-GB"/>
          </a:p>
        </p:txBody>
      </p:sp>
      <p:sp>
        <p:nvSpPr>
          <p:cNvPr id="5" name="Freeform 5"/>
          <p:cNvSpPr/>
          <p:nvPr/>
        </p:nvSpPr>
        <p:spPr>
          <a:xfrm>
            <a:off x="506432" y="479625"/>
            <a:ext cx="8102115" cy="5499704"/>
          </a:xfrm>
          <a:custGeom>
            <a:avLst/>
            <a:gdLst/>
            <a:ahLst/>
            <a:cxnLst/>
            <a:rect l="l" t="t" r="r" b="b"/>
            <a:pathLst>
              <a:path w="8102115" h="5499704">
                <a:moveTo>
                  <a:pt x="0" y="0"/>
                </a:moveTo>
                <a:lnTo>
                  <a:pt x="8102114" y="0"/>
                </a:lnTo>
                <a:lnTo>
                  <a:pt x="8102114" y="5499704"/>
                </a:lnTo>
                <a:lnTo>
                  <a:pt x="0" y="5499704"/>
                </a:lnTo>
                <a:lnTo>
                  <a:pt x="0" y="0"/>
                </a:lnTo>
                <a:close/>
              </a:path>
            </a:pathLst>
          </a:custGeom>
          <a:blipFill>
            <a:blip r:embed="rId5"/>
            <a:stretch>
              <a:fillRect b="-10489"/>
            </a:stretch>
          </a:blipFill>
        </p:spPr>
        <p:txBody>
          <a:bodyPr/>
          <a:lstStyle/>
          <a:p>
            <a:endParaRPr lang="en-GB"/>
          </a:p>
        </p:txBody>
      </p:sp>
      <p:sp>
        <p:nvSpPr>
          <p:cNvPr id="6" name="Freeform 6"/>
          <p:cNvSpPr/>
          <p:nvPr/>
        </p:nvSpPr>
        <p:spPr>
          <a:xfrm>
            <a:off x="638772" y="5594035"/>
            <a:ext cx="4236476" cy="4475645"/>
          </a:xfrm>
          <a:custGeom>
            <a:avLst/>
            <a:gdLst/>
            <a:ahLst/>
            <a:cxnLst/>
            <a:rect l="l" t="t" r="r" b="b"/>
            <a:pathLst>
              <a:path w="4236476" h="4475645">
                <a:moveTo>
                  <a:pt x="0" y="0"/>
                </a:moveTo>
                <a:lnTo>
                  <a:pt x="4236476" y="0"/>
                </a:lnTo>
                <a:lnTo>
                  <a:pt x="4236476" y="4475644"/>
                </a:lnTo>
                <a:lnTo>
                  <a:pt x="0" y="4475644"/>
                </a:lnTo>
                <a:lnTo>
                  <a:pt x="0" y="0"/>
                </a:lnTo>
                <a:close/>
              </a:path>
            </a:pathLst>
          </a:custGeom>
          <a:blipFill>
            <a:blip r:embed="rId6"/>
            <a:stretch>
              <a:fillRect l="-21878" r="-18982"/>
            </a:stretch>
          </a:blipFill>
        </p:spPr>
        <p:txBody>
          <a:bodyPr/>
          <a:lstStyle/>
          <a:p>
            <a:endParaRPr lang="en-GB"/>
          </a:p>
        </p:txBody>
      </p:sp>
      <p:sp>
        <p:nvSpPr>
          <p:cNvPr id="7" name="Freeform 7"/>
          <p:cNvSpPr/>
          <p:nvPr/>
        </p:nvSpPr>
        <p:spPr>
          <a:xfrm>
            <a:off x="4557489" y="6087975"/>
            <a:ext cx="5799053" cy="3487765"/>
          </a:xfrm>
          <a:custGeom>
            <a:avLst/>
            <a:gdLst/>
            <a:ahLst/>
            <a:cxnLst/>
            <a:rect l="l" t="t" r="r" b="b"/>
            <a:pathLst>
              <a:path w="5799053" h="3487765">
                <a:moveTo>
                  <a:pt x="0" y="0"/>
                </a:moveTo>
                <a:lnTo>
                  <a:pt x="5799053" y="0"/>
                </a:lnTo>
                <a:lnTo>
                  <a:pt x="5799053" y="3487764"/>
                </a:lnTo>
                <a:lnTo>
                  <a:pt x="0" y="3487764"/>
                </a:lnTo>
                <a:lnTo>
                  <a:pt x="0" y="0"/>
                </a:lnTo>
                <a:close/>
              </a:path>
            </a:pathLst>
          </a:custGeom>
          <a:blipFill>
            <a:blip r:embed="rId7"/>
            <a:stretch>
              <a:fillRect l="-9337" t="-8428" r="-7470" b="-37233"/>
            </a:stretch>
          </a:blipFill>
        </p:spPr>
        <p:txBody>
          <a:bodyPr/>
          <a:lstStyle/>
          <a:p>
            <a:endParaRPr lang="en-GB"/>
          </a:p>
        </p:txBody>
      </p:sp>
      <p:sp>
        <p:nvSpPr>
          <p:cNvPr id="8" name="Freeform 8"/>
          <p:cNvSpPr/>
          <p:nvPr/>
        </p:nvSpPr>
        <p:spPr>
          <a:xfrm>
            <a:off x="13285614" y="6873715"/>
            <a:ext cx="4688684" cy="3170754"/>
          </a:xfrm>
          <a:custGeom>
            <a:avLst/>
            <a:gdLst/>
            <a:ahLst/>
            <a:cxnLst/>
            <a:rect l="l" t="t" r="r" b="b"/>
            <a:pathLst>
              <a:path w="4688684" h="3170754">
                <a:moveTo>
                  <a:pt x="0" y="0"/>
                </a:moveTo>
                <a:lnTo>
                  <a:pt x="4688683" y="0"/>
                </a:lnTo>
                <a:lnTo>
                  <a:pt x="4688683" y="3170754"/>
                </a:lnTo>
                <a:lnTo>
                  <a:pt x="0" y="3170754"/>
                </a:lnTo>
                <a:lnTo>
                  <a:pt x="0" y="0"/>
                </a:lnTo>
                <a:close/>
              </a:path>
            </a:pathLst>
          </a:custGeom>
          <a:blipFill>
            <a:blip r:embed="rId8"/>
            <a:stretch>
              <a:fillRect t="-28458" b="-68704"/>
            </a:stretch>
          </a:blipFill>
        </p:spPr>
        <p:txBody>
          <a:bodyPr/>
          <a:lstStyle/>
          <a:p>
            <a:endParaRPr lang="en-GB"/>
          </a:p>
        </p:txBody>
      </p:sp>
      <p:sp>
        <p:nvSpPr>
          <p:cNvPr id="9" name="Freeform 9"/>
          <p:cNvSpPr/>
          <p:nvPr/>
        </p:nvSpPr>
        <p:spPr>
          <a:xfrm>
            <a:off x="9857072" y="7059779"/>
            <a:ext cx="3428542" cy="2798625"/>
          </a:xfrm>
          <a:custGeom>
            <a:avLst/>
            <a:gdLst/>
            <a:ahLst/>
            <a:cxnLst/>
            <a:rect l="l" t="t" r="r" b="b"/>
            <a:pathLst>
              <a:path w="3428542" h="2798625">
                <a:moveTo>
                  <a:pt x="0" y="0"/>
                </a:moveTo>
                <a:lnTo>
                  <a:pt x="3428542" y="0"/>
                </a:lnTo>
                <a:lnTo>
                  <a:pt x="3428542" y="2798626"/>
                </a:lnTo>
                <a:lnTo>
                  <a:pt x="0" y="2798626"/>
                </a:lnTo>
                <a:lnTo>
                  <a:pt x="0" y="0"/>
                </a:lnTo>
                <a:close/>
              </a:path>
            </a:pathLst>
          </a:custGeom>
          <a:blipFill>
            <a:blip r:embed="rId9"/>
            <a:stretch>
              <a:fillRect l="-13548" b="-85475"/>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94004">
            <a:off x="-1192690" y="-1836984"/>
            <a:ext cx="15085601" cy="12507629"/>
          </a:xfrm>
          <a:custGeom>
            <a:avLst/>
            <a:gdLst/>
            <a:ahLst/>
            <a:cxnLst/>
            <a:rect l="l" t="t" r="r" b="b"/>
            <a:pathLst>
              <a:path w="15085601" h="9485072">
                <a:moveTo>
                  <a:pt x="0" y="0"/>
                </a:moveTo>
                <a:lnTo>
                  <a:pt x="15085601" y="0"/>
                </a:lnTo>
                <a:lnTo>
                  <a:pt x="15085601" y="9485072"/>
                </a:lnTo>
                <a:lnTo>
                  <a:pt x="0" y="9485072"/>
                </a:lnTo>
                <a:lnTo>
                  <a:pt x="0" y="0"/>
                </a:lnTo>
                <a:close/>
              </a:path>
            </a:pathLst>
          </a:custGeom>
          <a:blipFill>
            <a:blip r:embed="rId2"/>
            <a:stretch>
              <a:fillRect/>
            </a:stretch>
          </a:blipFill>
        </p:spPr>
        <p:txBody>
          <a:bodyPr/>
          <a:lstStyle/>
          <a:p>
            <a:endParaRPr lang="en-GB"/>
          </a:p>
        </p:txBody>
      </p:sp>
      <p:sp>
        <p:nvSpPr>
          <p:cNvPr id="3" name="Freeform 3"/>
          <p:cNvSpPr/>
          <p:nvPr/>
        </p:nvSpPr>
        <p:spPr>
          <a:xfrm rot="17673727">
            <a:off x="6118680" y="35246"/>
            <a:ext cx="15085601" cy="13319116"/>
          </a:xfrm>
          <a:custGeom>
            <a:avLst/>
            <a:gdLst/>
            <a:ahLst/>
            <a:cxnLst/>
            <a:rect l="l" t="t" r="r" b="b"/>
            <a:pathLst>
              <a:path w="15085601" h="9485072">
                <a:moveTo>
                  <a:pt x="0" y="0"/>
                </a:moveTo>
                <a:lnTo>
                  <a:pt x="15085601" y="0"/>
                </a:lnTo>
                <a:lnTo>
                  <a:pt x="15085601" y="9485072"/>
                </a:lnTo>
                <a:lnTo>
                  <a:pt x="0" y="9485072"/>
                </a:lnTo>
                <a:lnTo>
                  <a:pt x="0" y="0"/>
                </a:lnTo>
                <a:close/>
              </a:path>
            </a:pathLst>
          </a:custGeom>
          <a:blipFill>
            <a:blip r:embed="rId2"/>
            <a:stretch>
              <a:fillRect/>
            </a:stretch>
          </a:blipFill>
        </p:spPr>
        <p:txBody>
          <a:bodyPr/>
          <a:lstStyle/>
          <a:p>
            <a:endParaRPr lang="en-GB"/>
          </a:p>
        </p:txBody>
      </p:sp>
      <p:sp>
        <p:nvSpPr>
          <p:cNvPr id="4" name="Freeform 4"/>
          <p:cNvSpPr/>
          <p:nvPr/>
        </p:nvSpPr>
        <p:spPr>
          <a:xfrm>
            <a:off x="13304681" y="310976"/>
            <a:ext cx="2100252" cy="2873389"/>
          </a:xfrm>
          <a:custGeom>
            <a:avLst/>
            <a:gdLst/>
            <a:ahLst/>
            <a:cxnLst/>
            <a:rect l="l" t="t" r="r" b="b"/>
            <a:pathLst>
              <a:path w="2100252" h="2873389">
                <a:moveTo>
                  <a:pt x="0" y="0"/>
                </a:moveTo>
                <a:lnTo>
                  <a:pt x="2100252" y="0"/>
                </a:lnTo>
                <a:lnTo>
                  <a:pt x="2100252" y="2873389"/>
                </a:lnTo>
                <a:lnTo>
                  <a:pt x="0" y="2873389"/>
                </a:lnTo>
                <a:lnTo>
                  <a:pt x="0" y="0"/>
                </a:lnTo>
                <a:close/>
              </a:path>
            </a:pathLst>
          </a:custGeom>
          <a:blipFill>
            <a:blip r:embed="rId3"/>
            <a:stretch>
              <a:fillRect/>
            </a:stretch>
          </a:blipFill>
        </p:spPr>
        <p:txBody>
          <a:bodyPr/>
          <a:lstStyle/>
          <a:p>
            <a:endParaRPr lang="en-GB"/>
          </a:p>
        </p:txBody>
      </p:sp>
      <p:sp>
        <p:nvSpPr>
          <p:cNvPr id="5" name="Freeform 5"/>
          <p:cNvSpPr/>
          <p:nvPr/>
        </p:nvSpPr>
        <p:spPr>
          <a:xfrm>
            <a:off x="10043771" y="256564"/>
            <a:ext cx="3165660" cy="4419114"/>
          </a:xfrm>
          <a:custGeom>
            <a:avLst/>
            <a:gdLst/>
            <a:ahLst/>
            <a:cxnLst/>
            <a:rect l="l" t="t" r="r" b="b"/>
            <a:pathLst>
              <a:path w="3165660" h="4419114">
                <a:moveTo>
                  <a:pt x="0" y="0"/>
                </a:moveTo>
                <a:lnTo>
                  <a:pt x="3165660" y="0"/>
                </a:lnTo>
                <a:lnTo>
                  <a:pt x="3165660" y="4419114"/>
                </a:lnTo>
                <a:lnTo>
                  <a:pt x="0" y="4419114"/>
                </a:lnTo>
                <a:lnTo>
                  <a:pt x="0" y="0"/>
                </a:lnTo>
                <a:close/>
              </a:path>
            </a:pathLst>
          </a:custGeom>
          <a:blipFill>
            <a:blip r:embed="rId4"/>
            <a:stretch>
              <a:fillRect/>
            </a:stretch>
          </a:blipFill>
        </p:spPr>
        <p:txBody>
          <a:bodyPr/>
          <a:lstStyle/>
          <a:p>
            <a:endParaRPr lang="en-GB"/>
          </a:p>
        </p:txBody>
      </p:sp>
      <p:sp>
        <p:nvSpPr>
          <p:cNvPr id="6" name="Freeform 6"/>
          <p:cNvSpPr/>
          <p:nvPr/>
        </p:nvSpPr>
        <p:spPr>
          <a:xfrm>
            <a:off x="11068755" y="5143500"/>
            <a:ext cx="3391234" cy="1182884"/>
          </a:xfrm>
          <a:custGeom>
            <a:avLst/>
            <a:gdLst/>
            <a:ahLst/>
            <a:cxnLst/>
            <a:rect l="l" t="t" r="r" b="b"/>
            <a:pathLst>
              <a:path w="3391234" h="1182884">
                <a:moveTo>
                  <a:pt x="0" y="0"/>
                </a:moveTo>
                <a:lnTo>
                  <a:pt x="3391234" y="0"/>
                </a:lnTo>
                <a:lnTo>
                  <a:pt x="3391234" y="1182884"/>
                </a:lnTo>
                <a:lnTo>
                  <a:pt x="0" y="1182884"/>
                </a:lnTo>
                <a:lnTo>
                  <a:pt x="0" y="0"/>
                </a:lnTo>
                <a:close/>
              </a:path>
            </a:pathLst>
          </a:custGeom>
          <a:blipFill>
            <a:blip r:embed="rId5"/>
            <a:stretch>
              <a:fillRect/>
            </a:stretch>
          </a:blipFill>
        </p:spPr>
        <p:txBody>
          <a:bodyPr/>
          <a:lstStyle/>
          <a:p>
            <a:endParaRPr lang="en-GB"/>
          </a:p>
        </p:txBody>
      </p:sp>
      <p:sp>
        <p:nvSpPr>
          <p:cNvPr id="7" name="Freeform 7"/>
          <p:cNvSpPr/>
          <p:nvPr/>
        </p:nvSpPr>
        <p:spPr>
          <a:xfrm>
            <a:off x="14840989" y="4830135"/>
            <a:ext cx="2672336" cy="5087791"/>
          </a:xfrm>
          <a:custGeom>
            <a:avLst/>
            <a:gdLst/>
            <a:ahLst/>
            <a:cxnLst/>
            <a:rect l="l" t="t" r="r" b="b"/>
            <a:pathLst>
              <a:path w="2672336" h="5087791">
                <a:moveTo>
                  <a:pt x="0" y="0"/>
                </a:moveTo>
                <a:lnTo>
                  <a:pt x="2672336" y="0"/>
                </a:lnTo>
                <a:lnTo>
                  <a:pt x="2672336" y="5087790"/>
                </a:lnTo>
                <a:lnTo>
                  <a:pt x="0" y="5087790"/>
                </a:lnTo>
                <a:lnTo>
                  <a:pt x="0" y="0"/>
                </a:lnTo>
                <a:close/>
              </a:path>
            </a:pathLst>
          </a:custGeom>
          <a:blipFill>
            <a:blip r:embed="rId6"/>
            <a:stretch>
              <a:fillRect l="-175678" t="-8599"/>
            </a:stretch>
          </a:blipFill>
        </p:spPr>
        <p:txBody>
          <a:bodyPr/>
          <a:lstStyle/>
          <a:p>
            <a:endParaRPr lang="en-GB"/>
          </a:p>
        </p:txBody>
      </p:sp>
      <p:sp>
        <p:nvSpPr>
          <p:cNvPr id="8" name="Freeform 8"/>
          <p:cNvSpPr/>
          <p:nvPr/>
        </p:nvSpPr>
        <p:spPr>
          <a:xfrm>
            <a:off x="194706" y="310976"/>
            <a:ext cx="3810751" cy="5081001"/>
          </a:xfrm>
          <a:custGeom>
            <a:avLst/>
            <a:gdLst/>
            <a:ahLst/>
            <a:cxnLst/>
            <a:rect l="l" t="t" r="r" b="b"/>
            <a:pathLst>
              <a:path w="3810751" h="5081001">
                <a:moveTo>
                  <a:pt x="0" y="0"/>
                </a:moveTo>
                <a:lnTo>
                  <a:pt x="3810750" y="0"/>
                </a:lnTo>
                <a:lnTo>
                  <a:pt x="3810750" y="5081001"/>
                </a:lnTo>
                <a:lnTo>
                  <a:pt x="0" y="5081001"/>
                </a:lnTo>
                <a:lnTo>
                  <a:pt x="0" y="0"/>
                </a:lnTo>
                <a:close/>
              </a:path>
            </a:pathLst>
          </a:custGeom>
          <a:blipFill>
            <a:blip r:embed="rId7"/>
            <a:stretch>
              <a:fillRect/>
            </a:stretch>
          </a:blipFill>
        </p:spPr>
        <p:txBody>
          <a:bodyPr/>
          <a:lstStyle/>
          <a:p>
            <a:endParaRPr lang="en-GB"/>
          </a:p>
        </p:txBody>
      </p:sp>
      <p:sp>
        <p:nvSpPr>
          <p:cNvPr id="9" name="Freeform 9"/>
          <p:cNvSpPr/>
          <p:nvPr/>
        </p:nvSpPr>
        <p:spPr>
          <a:xfrm>
            <a:off x="7140938" y="4986310"/>
            <a:ext cx="3784942" cy="5046590"/>
          </a:xfrm>
          <a:custGeom>
            <a:avLst/>
            <a:gdLst/>
            <a:ahLst/>
            <a:cxnLst/>
            <a:rect l="l" t="t" r="r" b="b"/>
            <a:pathLst>
              <a:path w="3784942" h="5046590">
                <a:moveTo>
                  <a:pt x="0" y="0"/>
                </a:moveTo>
                <a:lnTo>
                  <a:pt x="3784942" y="0"/>
                </a:lnTo>
                <a:lnTo>
                  <a:pt x="3784942" y="5046590"/>
                </a:lnTo>
                <a:lnTo>
                  <a:pt x="0" y="5046590"/>
                </a:lnTo>
                <a:lnTo>
                  <a:pt x="0" y="0"/>
                </a:lnTo>
                <a:close/>
              </a:path>
            </a:pathLst>
          </a:custGeom>
          <a:blipFill>
            <a:blip r:embed="rId8"/>
            <a:stretch>
              <a:fillRect/>
            </a:stretch>
          </a:blipFill>
        </p:spPr>
        <p:txBody>
          <a:bodyPr/>
          <a:lstStyle/>
          <a:p>
            <a:endParaRPr lang="en-GB"/>
          </a:p>
        </p:txBody>
      </p:sp>
      <p:sp>
        <p:nvSpPr>
          <p:cNvPr id="10" name="Freeform 10"/>
          <p:cNvSpPr/>
          <p:nvPr/>
        </p:nvSpPr>
        <p:spPr>
          <a:xfrm>
            <a:off x="194706" y="5556899"/>
            <a:ext cx="3903847" cy="4361026"/>
          </a:xfrm>
          <a:custGeom>
            <a:avLst/>
            <a:gdLst/>
            <a:ahLst/>
            <a:cxnLst/>
            <a:rect l="l" t="t" r="r" b="b"/>
            <a:pathLst>
              <a:path w="3903847" h="4361026">
                <a:moveTo>
                  <a:pt x="0" y="0"/>
                </a:moveTo>
                <a:lnTo>
                  <a:pt x="3903847" y="0"/>
                </a:lnTo>
                <a:lnTo>
                  <a:pt x="3903847" y="4361026"/>
                </a:lnTo>
                <a:lnTo>
                  <a:pt x="0" y="4361026"/>
                </a:lnTo>
                <a:lnTo>
                  <a:pt x="0" y="0"/>
                </a:lnTo>
                <a:close/>
              </a:path>
            </a:pathLst>
          </a:custGeom>
          <a:blipFill>
            <a:blip r:embed="rId9"/>
            <a:stretch>
              <a:fillRect r="-46282" b="-74596"/>
            </a:stretch>
          </a:blipFill>
        </p:spPr>
        <p:txBody>
          <a:bodyPr/>
          <a:lstStyle/>
          <a:p>
            <a:endParaRPr lang="en-GB"/>
          </a:p>
        </p:txBody>
      </p:sp>
      <p:sp>
        <p:nvSpPr>
          <p:cNvPr id="11" name="Freeform 11"/>
          <p:cNvSpPr/>
          <p:nvPr/>
        </p:nvSpPr>
        <p:spPr>
          <a:xfrm>
            <a:off x="11068755" y="6720586"/>
            <a:ext cx="3391234" cy="3197339"/>
          </a:xfrm>
          <a:custGeom>
            <a:avLst/>
            <a:gdLst/>
            <a:ahLst/>
            <a:cxnLst/>
            <a:rect l="l" t="t" r="r" b="b"/>
            <a:pathLst>
              <a:path w="3391234" h="3197339">
                <a:moveTo>
                  <a:pt x="0" y="0"/>
                </a:moveTo>
                <a:lnTo>
                  <a:pt x="3391234" y="0"/>
                </a:lnTo>
                <a:lnTo>
                  <a:pt x="3391234" y="3197339"/>
                </a:lnTo>
                <a:lnTo>
                  <a:pt x="0" y="3197339"/>
                </a:lnTo>
                <a:lnTo>
                  <a:pt x="0" y="0"/>
                </a:lnTo>
                <a:close/>
              </a:path>
            </a:pathLst>
          </a:custGeom>
          <a:blipFill>
            <a:blip r:embed="rId10"/>
            <a:stretch>
              <a:fillRect l="-21794" t="-19391" b="-52849"/>
            </a:stretch>
          </a:blipFill>
        </p:spPr>
        <p:txBody>
          <a:bodyPr/>
          <a:lstStyle/>
          <a:p>
            <a:endParaRPr lang="en-GB"/>
          </a:p>
        </p:txBody>
      </p:sp>
      <p:sp>
        <p:nvSpPr>
          <p:cNvPr id="12" name="Freeform 12"/>
          <p:cNvSpPr/>
          <p:nvPr/>
        </p:nvSpPr>
        <p:spPr>
          <a:xfrm>
            <a:off x="4388565" y="4955844"/>
            <a:ext cx="2613958" cy="4962082"/>
          </a:xfrm>
          <a:custGeom>
            <a:avLst/>
            <a:gdLst/>
            <a:ahLst/>
            <a:cxnLst/>
            <a:rect l="l" t="t" r="r" b="b"/>
            <a:pathLst>
              <a:path w="2613958" h="4962082">
                <a:moveTo>
                  <a:pt x="0" y="0"/>
                </a:moveTo>
                <a:lnTo>
                  <a:pt x="2613958" y="0"/>
                </a:lnTo>
                <a:lnTo>
                  <a:pt x="2613958" y="4962081"/>
                </a:lnTo>
                <a:lnTo>
                  <a:pt x="0" y="4962081"/>
                </a:lnTo>
                <a:lnTo>
                  <a:pt x="0" y="0"/>
                </a:lnTo>
                <a:close/>
              </a:path>
            </a:pathLst>
          </a:custGeom>
          <a:blipFill>
            <a:blip r:embed="rId11"/>
            <a:stretch>
              <a:fillRect l="-364564" t="-80854" r="-144720" b="-59867"/>
            </a:stretch>
          </a:blipFill>
        </p:spPr>
        <p:txBody>
          <a:bodyPr/>
          <a:lstStyle/>
          <a:p>
            <a:endParaRPr lang="en-GB"/>
          </a:p>
        </p:txBody>
      </p:sp>
      <p:sp>
        <p:nvSpPr>
          <p:cNvPr id="13" name="Freeform 13"/>
          <p:cNvSpPr/>
          <p:nvPr/>
        </p:nvSpPr>
        <p:spPr>
          <a:xfrm>
            <a:off x="4098553" y="310976"/>
            <a:ext cx="5849968" cy="4364702"/>
          </a:xfrm>
          <a:custGeom>
            <a:avLst/>
            <a:gdLst/>
            <a:ahLst/>
            <a:cxnLst/>
            <a:rect l="l" t="t" r="r" b="b"/>
            <a:pathLst>
              <a:path w="5849968" h="4364702">
                <a:moveTo>
                  <a:pt x="0" y="0"/>
                </a:moveTo>
                <a:lnTo>
                  <a:pt x="5849968" y="0"/>
                </a:lnTo>
                <a:lnTo>
                  <a:pt x="5849968" y="4364702"/>
                </a:lnTo>
                <a:lnTo>
                  <a:pt x="0" y="4364702"/>
                </a:lnTo>
                <a:lnTo>
                  <a:pt x="0" y="0"/>
                </a:lnTo>
                <a:close/>
              </a:path>
            </a:pathLst>
          </a:custGeom>
          <a:blipFill>
            <a:blip r:embed="rId11"/>
            <a:stretch>
              <a:fillRect t="-41588" r="-67126" b="-26410"/>
            </a:stretch>
          </a:blipFill>
        </p:spPr>
        <p:txBody>
          <a:bodyPr/>
          <a:lstStyle/>
          <a:p>
            <a:endParaRPr lang="en-GB"/>
          </a:p>
        </p:txBody>
      </p:sp>
      <p:sp>
        <p:nvSpPr>
          <p:cNvPr id="14" name="Freeform 14"/>
          <p:cNvSpPr/>
          <p:nvPr/>
        </p:nvSpPr>
        <p:spPr>
          <a:xfrm>
            <a:off x="15016606" y="2133119"/>
            <a:ext cx="3161539" cy="2542559"/>
          </a:xfrm>
          <a:custGeom>
            <a:avLst/>
            <a:gdLst/>
            <a:ahLst/>
            <a:cxnLst/>
            <a:rect l="l" t="t" r="r" b="b"/>
            <a:pathLst>
              <a:path w="3161539" h="2542559">
                <a:moveTo>
                  <a:pt x="0" y="0"/>
                </a:moveTo>
                <a:lnTo>
                  <a:pt x="3161540" y="0"/>
                </a:lnTo>
                <a:lnTo>
                  <a:pt x="3161540" y="2542559"/>
                </a:lnTo>
                <a:lnTo>
                  <a:pt x="0" y="2542559"/>
                </a:lnTo>
                <a:lnTo>
                  <a:pt x="0" y="0"/>
                </a:lnTo>
                <a:close/>
              </a:path>
            </a:pathLst>
          </a:custGeom>
          <a:blipFill>
            <a:blip r:embed="rId12"/>
            <a:stretch>
              <a:fillRect l="-141344" t="-11218" r="-21985" b="-134359"/>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00" y="-800100"/>
            <a:ext cx="16283205" cy="9138949"/>
          </a:xfrm>
          <a:custGeom>
            <a:avLst/>
            <a:gdLst/>
            <a:ahLst/>
            <a:cxnLst/>
            <a:rect l="l" t="t" r="r" b="b"/>
            <a:pathLst>
              <a:path w="16283205" h="9138949">
                <a:moveTo>
                  <a:pt x="0" y="0"/>
                </a:moveTo>
                <a:lnTo>
                  <a:pt x="16283205" y="0"/>
                </a:lnTo>
                <a:lnTo>
                  <a:pt x="16283205" y="9138949"/>
                </a:lnTo>
                <a:lnTo>
                  <a:pt x="0" y="9138949"/>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764143" y="2260553"/>
            <a:ext cx="16759715" cy="822905"/>
            <a:chOff x="0" y="0"/>
            <a:chExt cx="4414081" cy="216732"/>
          </a:xfrm>
        </p:grpSpPr>
        <p:sp>
          <p:nvSpPr>
            <p:cNvPr id="4" name="Freeform 4"/>
            <p:cNvSpPr/>
            <p:nvPr/>
          </p:nvSpPr>
          <p:spPr>
            <a:xfrm>
              <a:off x="0" y="0"/>
              <a:ext cx="4414081" cy="216732"/>
            </a:xfrm>
            <a:custGeom>
              <a:avLst/>
              <a:gdLst/>
              <a:ahLst/>
              <a:cxnLst/>
              <a:rect l="l" t="t" r="r" b="b"/>
              <a:pathLst>
                <a:path w="4414081" h="216732">
                  <a:moveTo>
                    <a:pt x="23559" y="0"/>
                  </a:moveTo>
                  <a:lnTo>
                    <a:pt x="4390523" y="0"/>
                  </a:lnTo>
                  <a:cubicBezTo>
                    <a:pt x="4396771" y="0"/>
                    <a:pt x="4402763" y="2482"/>
                    <a:pt x="4407181" y="6900"/>
                  </a:cubicBezTo>
                  <a:cubicBezTo>
                    <a:pt x="4411599" y="11318"/>
                    <a:pt x="4414081" y="17311"/>
                    <a:pt x="4414081" y="23559"/>
                  </a:cubicBezTo>
                  <a:lnTo>
                    <a:pt x="4414081" y="193173"/>
                  </a:lnTo>
                  <a:cubicBezTo>
                    <a:pt x="4414081" y="199422"/>
                    <a:pt x="4411599" y="205414"/>
                    <a:pt x="4407181" y="209832"/>
                  </a:cubicBezTo>
                  <a:cubicBezTo>
                    <a:pt x="4402763" y="214250"/>
                    <a:pt x="4396771" y="216732"/>
                    <a:pt x="4390523" y="216732"/>
                  </a:cubicBezTo>
                  <a:lnTo>
                    <a:pt x="23559" y="216732"/>
                  </a:lnTo>
                  <a:cubicBezTo>
                    <a:pt x="17311" y="216732"/>
                    <a:pt x="11318" y="214250"/>
                    <a:pt x="6900" y="209832"/>
                  </a:cubicBezTo>
                  <a:cubicBezTo>
                    <a:pt x="2482" y="205414"/>
                    <a:pt x="0" y="199422"/>
                    <a:pt x="0" y="193173"/>
                  </a:cubicBezTo>
                  <a:lnTo>
                    <a:pt x="0" y="23559"/>
                  </a:lnTo>
                  <a:cubicBezTo>
                    <a:pt x="0" y="17311"/>
                    <a:pt x="2482" y="11318"/>
                    <a:pt x="6900" y="6900"/>
                  </a:cubicBezTo>
                  <a:cubicBezTo>
                    <a:pt x="11318" y="2482"/>
                    <a:pt x="17311" y="0"/>
                    <a:pt x="23559" y="0"/>
                  </a:cubicBezTo>
                  <a:close/>
                </a:path>
              </a:pathLst>
            </a:custGeom>
            <a:solidFill>
              <a:srgbClr val="FFEA43"/>
            </a:solidFill>
          </p:spPr>
          <p:txBody>
            <a:bodyPr/>
            <a:lstStyle/>
            <a:p>
              <a:endParaRPr lang="en-GB"/>
            </a:p>
          </p:txBody>
        </p:sp>
        <p:sp>
          <p:nvSpPr>
            <p:cNvPr id="5" name="TextBox 5"/>
            <p:cNvSpPr txBox="1"/>
            <p:nvPr/>
          </p:nvSpPr>
          <p:spPr>
            <a:xfrm>
              <a:off x="0" y="-38100"/>
              <a:ext cx="4414081" cy="254832"/>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995512" y="1052187"/>
            <a:ext cx="16296977" cy="2031345"/>
          </a:xfrm>
          <a:prstGeom prst="rect">
            <a:avLst/>
          </a:prstGeom>
        </p:spPr>
        <p:txBody>
          <a:bodyPr lIns="0" tIns="0" rIns="0" bIns="0" rtlCol="0" anchor="t">
            <a:spAutoFit/>
          </a:bodyPr>
          <a:lstStyle/>
          <a:p>
            <a:pPr marL="0" lvl="0" indent="0" algn="ctr">
              <a:lnSpc>
                <a:spcPts val="16661"/>
              </a:lnSpc>
              <a:spcBef>
                <a:spcPct val="0"/>
              </a:spcBef>
            </a:pPr>
            <a:r>
              <a:rPr lang="en-US" sz="11900" spc="714">
                <a:solidFill>
                  <a:srgbClr val="000000"/>
                </a:solidFill>
                <a:latin typeface="Peace Sans"/>
              </a:rPr>
              <a:t>TEXTILE DESIGN</a:t>
            </a:r>
          </a:p>
        </p:txBody>
      </p:sp>
      <p:sp>
        <p:nvSpPr>
          <p:cNvPr id="7" name="TextBox 7"/>
          <p:cNvSpPr txBox="1"/>
          <p:nvPr/>
        </p:nvSpPr>
        <p:spPr>
          <a:xfrm>
            <a:off x="1260069" y="3377478"/>
            <a:ext cx="16263788" cy="4110991"/>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Marykate"/>
              </a:rPr>
              <a:t>Art-Textile Design is a dynamic course, which enables you to develop a creative portfolio of work, which is essential if you wish to pursue a career in Textile Design, Fashion Design or any other Design related university degrees. If you have an interest in Fashion and Textile Design then this is the course for you as it is a more fashion- based course. It is exciting and stimulating course introducing you to a variety of experiences; especially exploring a range of textile and fashion techniques. </a:t>
            </a:r>
          </a:p>
        </p:txBody>
      </p:sp>
      <p:grpSp>
        <p:nvGrpSpPr>
          <p:cNvPr id="9" name="Group 3">
            <a:extLst>
              <a:ext uri="{FF2B5EF4-FFF2-40B4-BE49-F238E27FC236}">
                <a16:creationId xmlns:a16="http://schemas.microsoft.com/office/drawing/2014/main" id="{AB87E25B-C998-8917-B84F-DA51432A08D1}"/>
              </a:ext>
            </a:extLst>
          </p:cNvPr>
          <p:cNvGrpSpPr/>
          <p:nvPr/>
        </p:nvGrpSpPr>
        <p:grpSpPr>
          <a:xfrm>
            <a:off x="304800" y="7841403"/>
            <a:ext cx="17449800" cy="2175235"/>
            <a:chOff x="0" y="0"/>
            <a:chExt cx="4414081" cy="216732"/>
          </a:xfrm>
          <a:solidFill>
            <a:srgbClr val="FBA4FC"/>
          </a:solidFill>
        </p:grpSpPr>
        <p:sp>
          <p:nvSpPr>
            <p:cNvPr id="10" name="Freeform 4">
              <a:extLst>
                <a:ext uri="{FF2B5EF4-FFF2-40B4-BE49-F238E27FC236}">
                  <a16:creationId xmlns:a16="http://schemas.microsoft.com/office/drawing/2014/main" id="{3D2E4CD1-8C00-CCE0-2A3C-FC09495ED24B}"/>
                </a:ext>
              </a:extLst>
            </p:cNvPr>
            <p:cNvSpPr/>
            <p:nvPr/>
          </p:nvSpPr>
          <p:spPr>
            <a:xfrm>
              <a:off x="0" y="0"/>
              <a:ext cx="4414081" cy="216732"/>
            </a:xfrm>
            <a:custGeom>
              <a:avLst/>
              <a:gdLst/>
              <a:ahLst/>
              <a:cxnLst/>
              <a:rect l="l" t="t" r="r" b="b"/>
              <a:pathLst>
                <a:path w="4414081" h="216732">
                  <a:moveTo>
                    <a:pt x="23559" y="0"/>
                  </a:moveTo>
                  <a:lnTo>
                    <a:pt x="4390523" y="0"/>
                  </a:lnTo>
                  <a:cubicBezTo>
                    <a:pt x="4396771" y="0"/>
                    <a:pt x="4402763" y="2482"/>
                    <a:pt x="4407181" y="6900"/>
                  </a:cubicBezTo>
                  <a:cubicBezTo>
                    <a:pt x="4411599" y="11318"/>
                    <a:pt x="4414081" y="17311"/>
                    <a:pt x="4414081" y="23559"/>
                  </a:cubicBezTo>
                  <a:lnTo>
                    <a:pt x="4414081" y="193173"/>
                  </a:lnTo>
                  <a:cubicBezTo>
                    <a:pt x="4414081" y="199422"/>
                    <a:pt x="4411599" y="205414"/>
                    <a:pt x="4407181" y="209832"/>
                  </a:cubicBezTo>
                  <a:cubicBezTo>
                    <a:pt x="4402763" y="214250"/>
                    <a:pt x="4396771" y="216732"/>
                    <a:pt x="4390523" y="216732"/>
                  </a:cubicBezTo>
                  <a:lnTo>
                    <a:pt x="23559" y="216732"/>
                  </a:lnTo>
                  <a:cubicBezTo>
                    <a:pt x="17311" y="216732"/>
                    <a:pt x="11318" y="214250"/>
                    <a:pt x="6900" y="209832"/>
                  </a:cubicBezTo>
                  <a:cubicBezTo>
                    <a:pt x="2482" y="205414"/>
                    <a:pt x="0" y="199422"/>
                    <a:pt x="0" y="193173"/>
                  </a:cubicBezTo>
                  <a:lnTo>
                    <a:pt x="0" y="23559"/>
                  </a:lnTo>
                  <a:cubicBezTo>
                    <a:pt x="0" y="17311"/>
                    <a:pt x="2482" y="11318"/>
                    <a:pt x="6900" y="6900"/>
                  </a:cubicBezTo>
                  <a:cubicBezTo>
                    <a:pt x="11318" y="2482"/>
                    <a:pt x="17311" y="0"/>
                    <a:pt x="23559" y="0"/>
                  </a:cubicBezTo>
                  <a:close/>
                </a:path>
              </a:pathLst>
            </a:custGeom>
            <a:grpFill/>
          </p:spPr>
          <p:txBody>
            <a:bodyPr/>
            <a:lstStyle/>
            <a:p>
              <a:endParaRPr lang="en-GB"/>
            </a:p>
          </p:txBody>
        </p:sp>
        <p:sp>
          <p:nvSpPr>
            <p:cNvPr id="11" name="TextBox 5">
              <a:extLst>
                <a:ext uri="{FF2B5EF4-FFF2-40B4-BE49-F238E27FC236}">
                  <a16:creationId xmlns:a16="http://schemas.microsoft.com/office/drawing/2014/main" id="{E397F51D-41FA-A325-1BC5-73382C417F39}"/>
                </a:ext>
              </a:extLst>
            </p:cNvPr>
            <p:cNvSpPr txBox="1"/>
            <p:nvPr/>
          </p:nvSpPr>
          <p:spPr>
            <a:xfrm>
              <a:off x="0" y="-38100"/>
              <a:ext cx="4414081" cy="254832"/>
            </a:xfrm>
            <a:prstGeom prst="rect">
              <a:avLst/>
            </a:prstGeom>
            <a:grpFill/>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a:off x="504463" y="7426979"/>
            <a:ext cx="17602200" cy="2641300"/>
          </a:xfrm>
          <a:prstGeom prst="rect">
            <a:avLst/>
          </a:prstGeom>
        </p:spPr>
        <p:txBody>
          <a:bodyPr wrap="square" lIns="0" tIns="0" rIns="0" bIns="0" rtlCol="0" anchor="t">
            <a:spAutoFit/>
          </a:bodyPr>
          <a:lstStyle/>
          <a:p>
            <a:pPr>
              <a:lnSpc>
                <a:spcPts val="4199"/>
              </a:lnSpc>
            </a:pPr>
            <a:r>
              <a:rPr lang="en-US" sz="3200" b="1" u="sng" dirty="0">
                <a:solidFill>
                  <a:srgbClr val="000000"/>
                </a:solidFill>
                <a:latin typeface="Marykate"/>
              </a:rPr>
              <a:t>A-Level Textile Design  Personal Investigation themes</a:t>
            </a:r>
          </a:p>
          <a:p>
            <a:pPr>
              <a:lnSpc>
                <a:spcPts val="4199"/>
              </a:lnSpc>
              <a:spcBef>
                <a:spcPct val="0"/>
              </a:spcBef>
            </a:pPr>
            <a:r>
              <a:rPr lang="en-US" sz="3200" b="1" dirty="0">
                <a:solidFill>
                  <a:srgbClr val="000000"/>
                </a:solidFill>
                <a:latin typeface="Marykate"/>
              </a:rPr>
              <a:t>You are introduced to a variety of different themes, and you will develop work in response to an idea, issue, concept or theme. </a:t>
            </a:r>
          </a:p>
          <a:p>
            <a:pPr>
              <a:lnSpc>
                <a:spcPts val="4199"/>
              </a:lnSpc>
              <a:spcBef>
                <a:spcPct val="0"/>
              </a:spcBef>
            </a:pPr>
            <a:r>
              <a:rPr lang="en-US" sz="3200" b="1" dirty="0">
                <a:solidFill>
                  <a:srgbClr val="000000"/>
                </a:solidFill>
                <a:latin typeface="Marykate"/>
              </a:rPr>
              <a:t>Examples include Dramatic Costumes, Historical Periods, Inspirational Locations, Reflective Surfaces, Birds, Textile Techniques, Unorthodox Materials and </a:t>
            </a:r>
            <a:r>
              <a:rPr lang="en-US" sz="3200" b="1" dirty="0" err="1">
                <a:solidFill>
                  <a:srgbClr val="000000"/>
                </a:solidFill>
                <a:latin typeface="Marykate"/>
              </a:rPr>
              <a:t>Colour</a:t>
            </a:r>
            <a:r>
              <a:rPr lang="en-US" sz="3200" b="1" dirty="0">
                <a:solidFill>
                  <a:srgbClr val="000000"/>
                </a:solidFill>
                <a:latin typeface="Marykate"/>
              </a:rPr>
              <a:t> Abstraction.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38466">
            <a:off x="-3846635" y="-3368742"/>
            <a:ext cx="13534444" cy="17577200"/>
          </a:xfrm>
          <a:custGeom>
            <a:avLst/>
            <a:gdLst/>
            <a:ahLst/>
            <a:cxnLst/>
            <a:rect l="l" t="t" r="r" b="b"/>
            <a:pathLst>
              <a:path w="13534444" h="17577200">
                <a:moveTo>
                  <a:pt x="0" y="0"/>
                </a:moveTo>
                <a:lnTo>
                  <a:pt x="13534444" y="0"/>
                </a:lnTo>
                <a:lnTo>
                  <a:pt x="13534444" y="17577200"/>
                </a:lnTo>
                <a:lnTo>
                  <a:pt x="0" y="17577200"/>
                </a:lnTo>
                <a:lnTo>
                  <a:pt x="0" y="0"/>
                </a:lnTo>
                <a:close/>
              </a:path>
            </a:pathLst>
          </a:custGeom>
          <a:blipFill>
            <a:blip r:embed="rId2"/>
            <a:stretch>
              <a:fillRect/>
            </a:stretch>
          </a:blipFill>
        </p:spPr>
        <p:txBody>
          <a:bodyPr/>
          <a:lstStyle/>
          <a:p>
            <a:endParaRPr lang="en-GB"/>
          </a:p>
        </p:txBody>
      </p:sp>
      <p:sp>
        <p:nvSpPr>
          <p:cNvPr id="3" name="Freeform 3"/>
          <p:cNvSpPr/>
          <p:nvPr/>
        </p:nvSpPr>
        <p:spPr>
          <a:xfrm rot="-938466">
            <a:off x="8068408" y="-4955553"/>
            <a:ext cx="13534444" cy="17577200"/>
          </a:xfrm>
          <a:custGeom>
            <a:avLst/>
            <a:gdLst/>
            <a:ahLst/>
            <a:cxnLst/>
            <a:rect l="l" t="t" r="r" b="b"/>
            <a:pathLst>
              <a:path w="13534444" h="17577200">
                <a:moveTo>
                  <a:pt x="0" y="0"/>
                </a:moveTo>
                <a:lnTo>
                  <a:pt x="13534443" y="0"/>
                </a:lnTo>
                <a:lnTo>
                  <a:pt x="13534443" y="17577200"/>
                </a:lnTo>
                <a:lnTo>
                  <a:pt x="0" y="17577200"/>
                </a:lnTo>
                <a:lnTo>
                  <a:pt x="0" y="0"/>
                </a:lnTo>
                <a:close/>
              </a:path>
            </a:pathLst>
          </a:custGeom>
          <a:blipFill>
            <a:blip r:embed="rId2"/>
            <a:stretch>
              <a:fillRect/>
            </a:stretch>
          </a:blipFill>
        </p:spPr>
        <p:txBody>
          <a:bodyPr/>
          <a:lstStyle/>
          <a:p>
            <a:endParaRPr lang="en-GB"/>
          </a:p>
        </p:txBody>
      </p:sp>
      <p:sp>
        <p:nvSpPr>
          <p:cNvPr id="4" name="Freeform 4"/>
          <p:cNvSpPr/>
          <p:nvPr/>
        </p:nvSpPr>
        <p:spPr>
          <a:xfrm>
            <a:off x="211658" y="5143500"/>
            <a:ext cx="3240713" cy="4943373"/>
          </a:xfrm>
          <a:custGeom>
            <a:avLst/>
            <a:gdLst/>
            <a:ahLst/>
            <a:cxnLst/>
            <a:rect l="l" t="t" r="r" b="b"/>
            <a:pathLst>
              <a:path w="3773554" h="5666438">
                <a:moveTo>
                  <a:pt x="0" y="0"/>
                </a:moveTo>
                <a:lnTo>
                  <a:pt x="3773554" y="0"/>
                </a:lnTo>
                <a:lnTo>
                  <a:pt x="3773554" y="5666438"/>
                </a:lnTo>
                <a:lnTo>
                  <a:pt x="0" y="5666438"/>
                </a:lnTo>
                <a:lnTo>
                  <a:pt x="0" y="0"/>
                </a:lnTo>
                <a:close/>
              </a:path>
            </a:pathLst>
          </a:custGeom>
          <a:blipFill>
            <a:blip r:embed="rId3"/>
            <a:stretch>
              <a:fillRect/>
            </a:stretch>
          </a:blipFill>
        </p:spPr>
        <p:txBody>
          <a:bodyPr/>
          <a:lstStyle/>
          <a:p>
            <a:endParaRPr lang="en-GB"/>
          </a:p>
        </p:txBody>
      </p:sp>
      <p:sp>
        <p:nvSpPr>
          <p:cNvPr id="5" name="Freeform 5"/>
          <p:cNvSpPr/>
          <p:nvPr/>
        </p:nvSpPr>
        <p:spPr>
          <a:xfrm>
            <a:off x="14129648" y="3833047"/>
            <a:ext cx="4158352" cy="6190863"/>
          </a:xfrm>
          <a:custGeom>
            <a:avLst/>
            <a:gdLst/>
            <a:ahLst/>
            <a:cxnLst/>
            <a:rect l="l" t="t" r="r" b="b"/>
            <a:pathLst>
              <a:path w="4158352" h="6190863">
                <a:moveTo>
                  <a:pt x="0" y="0"/>
                </a:moveTo>
                <a:lnTo>
                  <a:pt x="4158352" y="0"/>
                </a:lnTo>
                <a:lnTo>
                  <a:pt x="4158352" y="6190863"/>
                </a:lnTo>
                <a:lnTo>
                  <a:pt x="0" y="6190863"/>
                </a:lnTo>
                <a:lnTo>
                  <a:pt x="0" y="0"/>
                </a:lnTo>
                <a:close/>
              </a:path>
            </a:pathLst>
          </a:custGeom>
          <a:blipFill>
            <a:blip r:embed="rId4"/>
            <a:stretch>
              <a:fillRect/>
            </a:stretch>
          </a:blipFill>
        </p:spPr>
        <p:txBody>
          <a:bodyPr/>
          <a:lstStyle/>
          <a:p>
            <a:endParaRPr lang="en-GB"/>
          </a:p>
        </p:txBody>
      </p:sp>
      <p:sp>
        <p:nvSpPr>
          <p:cNvPr id="6" name="Freeform 6"/>
          <p:cNvSpPr/>
          <p:nvPr/>
        </p:nvSpPr>
        <p:spPr>
          <a:xfrm>
            <a:off x="10541375" y="149594"/>
            <a:ext cx="4294254" cy="5716971"/>
          </a:xfrm>
          <a:custGeom>
            <a:avLst/>
            <a:gdLst/>
            <a:ahLst/>
            <a:cxnLst/>
            <a:rect l="l" t="t" r="r" b="b"/>
            <a:pathLst>
              <a:path w="4294254" h="5716971">
                <a:moveTo>
                  <a:pt x="0" y="0"/>
                </a:moveTo>
                <a:lnTo>
                  <a:pt x="4294255" y="0"/>
                </a:lnTo>
                <a:lnTo>
                  <a:pt x="4294255" y="5716971"/>
                </a:lnTo>
                <a:lnTo>
                  <a:pt x="0" y="5716971"/>
                </a:lnTo>
                <a:lnTo>
                  <a:pt x="0" y="0"/>
                </a:lnTo>
                <a:close/>
              </a:path>
            </a:pathLst>
          </a:custGeom>
          <a:blipFill>
            <a:blip r:embed="rId5"/>
            <a:stretch>
              <a:fillRect/>
            </a:stretch>
          </a:blipFill>
        </p:spPr>
        <p:txBody>
          <a:bodyPr/>
          <a:lstStyle/>
          <a:p>
            <a:endParaRPr lang="en-GB"/>
          </a:p>
        </p:txBody>
      </p:sp>
      <p:sp>
        <p:nvSpPr>
          <p:cNvPr id="7" name="Freeform 7"/>
          <p:cNvSpPr/>
          <p:nvPr/>
        </p:nvSpPr>
        <p:spPr>
          <a:xfrm>
            <a:off x="2812967" y="5710849"/>
            <a:ext cx="2960861" cy="4248398"/>
          </a:xfrm>
          <a:custGeom>
            <a:avLst/>
            <a:gdLst/>
            <a:ahLst/>
            <a:cxnLst/>
            <a:rect l="l" t="t" r="r" b="b"/>
            <a:pathLst>
              <a:path w="3934181" h="5242608">
                <a:moveTo>
                  <a:pt x="0" y="0"/>
                </a:moveTo>
                <a:lnTo>
                  <a:pt x="3934181" y="0"/>
                </a:lnTo>
                <a:lnTo>
                  <a:pt x="3934181" y="5242608"/>
                </a:lnTo>
                <a:lnTo>
                  <a:pt x="0" y="5242608"/>
                </a:lnTo>
                <a:lnTo>
                  <a:pt x="0" y="0"/>
                </a:lnTo>
                <a:close/>
              </a:path>
            </a:pathLst>
          </a:custGeom>
          <a:blipFill>
            <a:blip r:embed="rId6"/>
            <a:stretch>
              <a:fillRect/>
            </a:stretch>
          </a:blipFill>
        </p:spPr>
        <p:txBody>
          <a:bodyPr/>
          <a:lstStyle/>
          <a:p>
            <a:endParaRPr lang="en-GB"/>
          </a:p>
        </p:txBody>
      </p:sp>
      <p:sp>
        <p:nvSpPr>
          <p:cNvPr id="8" name="Freeform 8"/>
          <p:cNvSpPr/>
          <p:nvPr/>
        </p:nvSpPr>
        <p:spPr>
          <a:xfrm>
            <a:off x="1639600" y="200127"/>
            <a:ext cx="4050861" cy="5402146"/>
          </a:xfrm>
          <a:custGeom>
            <a:avLst/>
            <a:gdLst/>
            <a:ahLst/>
            <a:cxnLst/>
            <a:rect l="l" t="t" r="r" b="b"/>
            <a:pathLst>
              <a:path w="3884436" h="5832094">
                <a:moveTo>
                  <a:pt x="0" y="0"/>
                </a:moveTo>
                <a:lnTo>
                  <a:pt x="3884436" y="0"/>
                </a:lnTo>
                <a:lnTo>
                  <a:pt x="3884436" y="5832094"/>
                </a:lnTo>
                <a:lnTo>
                  <a:pt x="0" y="5832094"/>
                </a:lnTo>
                <a:lnTo>
                  <a:pt x="0" y="0"/>
                </a:lnTo>
                <a:close/>
              </a:path>
            </a:pathLst>
          </a:custGeom>
          <a:blipFill>
            <a:blip r:embed="rId7"/>
            <a:stretch>
              <a:fillRect/>
            </a:stretch>
          </a:blipFill>
        </p:spPr>
        <p:txBody>
          <a:bodyPr/>
          <a:lstStyle/>
          <a:p>
            <a:endParaRPr lang="en-GB"/>
          </a:p>
        </p:txBody>
      </p:sp>
      <p:sp>
        <p:nvSpPr>
          <p:cNvPr id="9" name="Freeform 9"/>
          <p:cNvSpPr/>
          <p:nvPr/>
        </p:nvSpPr>
        <p:spPr>
          <a:xfrm>
            <a:off x="5949501" y="504794"/>
            <a:ext cx="4294254" cy="3190773"/>
          </a:xfrm>
          <a:custGeom>
            <a:avLst/>
            <a:gdLst/>
            <a:ahLst/>
            <a:cxnLst/>
            <a:rect l="l" t="t" r="r" b="b"/>
            <a:pathLst>
              <a:path w="4840748" h="3632920">
                <a:moveTo>
                  <a:pt x="0" y="0"/>
                </a:moveTo>
                <a:lnTo>
                  <a:pt x="4840747" y="0"/>
                </a:lnTo>
                <a:lnTo>
                  <a:pt x="4840747" y="3632920"/>
                </a:lnTo>
                <a:lnTo>
                  <a:pt x="0" y="3632920"/>
                </a:lnTo>
                <a:lnTo>
                  <a:pt x="0" y="0"/>
                </a:lnTo>
                <a:close/>
              </a:path>
            </a:pathLst>
          </a:custGeom>
          <a:blipFill>
            <a:blip r:embed="rId8"/>
            <a:stretch>
              <a:fillRect/>
            </a:stretch>
          </a:blipFill>
        </p:spPr>
        <p:txBody>
          <a:bodyPr/>
          <a:lstStyle/>
          <a:p>
            <a:endParaRPr lang="en-GB"/>
          </a:p>
        </p:txBody>
      </p:sp>
      <p:sp>
        <p:nvSpPr>
          <p:cNvPr id="10" name="Freeform 10"/>
          <p:cNvSpPr/>
          <p:nvPr/>
        </p:nvSpPr>
        <p:spPr>
          <a:xfrm>
            <a:off x="15105865" y="202601"/>
            <a:ext cx="2756816" cy="4116133"/>
          </a:xfrm>
          <a:custGeom>
            <a:avLst/>
            <a:gdLst/>
            <a:ahLst/>
            <a:cxnLst/>
            <a:rect l="l" t="t" r="r" b="b"/>
            <a:pathLst>
              <a:path w="2756816" h="4116133">
                <a:moveTo>
                  <a:pt x="0" y="0"/>
                </a:moveTo>
                <a:lnTo>
                  <a:pt x="2756816" y="0"/>
                </a:lnTo>
                <a:lnTo>
                  <a:pt x="2756816" y="4116133"/>
                </a:lnTo>
                <a:lnTo>
                  <a:pt x="0" y="4116133"/>
                </a:lnTo>
                <a:lnTo>
                  <a:pt x="0" y="0"/>
                </a:lnTo>
                <a:close/>
              </a:path>
            </a:pathLst>
          </a:custGeom>
          <a:blipFill>
            <a:blip r:embed="rId9"/>
            <a:stretch>
              <a:fillRect/>
            </a:stretch>
          </a:blipFill>
        </p:spPr>
        <p:txBody>
          <a:bodyPr/>
          <a:lstStyle/>
          <a:p>
            <a:endParaRPr lang="en-GB"/>
          </a:p>
        </p:txBody>
      </p:sp>
      <p:pic>
        <p:nvPicPr>
          <p:cNvPr id="2050" name="Picture 2" descr="Image preview">
            <a:extLst>
              <a:ext uri="{FF2B5EF4-FFF2-40B4-BE49-F238E27FC236}">
                <a16:creationId xmlns:a16="http://schemas.microsoft.com/office/drawing/2014/main" id="{67CFDD23-1E48-DFDB-F98D-38418F19C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4916" y="3889998"/>
            <a:ext cx="4537649" cy="60501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review">
            <a:extLst>
              <a:ext uri="{FF2B5EF4-FFF2-40B4-BE49-F238E27FC236}">
                <a16:creationId xmlns:a16="http://schemas.microsoft.com/office/drawing/2014/main" id="{318C0972-F412-D01C-E5AC-F76EEAE262B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51605" y="6002137"/>
            <a:ext cx="291465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394004">
            <a:off x="-3339990" y="-952427"/>
            <a:ext cx="15085601" cy="9485072"/>
          </a:xfrm>
          <a:custGeom>
            <a:avLst/>
            <a:gdLst/>
            <a:ahLst/>
            <a:cxnLst/>
            <a:rect l="l" t="t" r="r" b="b"/>
            <a:pathLst>
              <a:path w="15085601" h="9485072">
                <a:moveTo>
                  <a:pt x="0" y="0"/>
                </a:moveTo>
                <a:lnTo>
                  <a:pt x="15085601" y="0"/>
                </a:lnTo>
                <a:lnTo>
                  <a:pt x="15085601" y="9485072"/>
                </a:lnTo>
                <a:lnTo>
                  <a:pt x="0" y="9485072"/>
                </a:lnTo>
                <a:lnTo>
                  <a:pt x="0" y="0"/>
                </a:lnTo>
                <a:close/>
              </a:path>
            </a:pathLst>
          </a:custGeom>
          <a:blipFill>
            <a:blip r:embed="rId2"/>
            <a:stretch>
              <a:fillRect/>
            </a:stretch>
          </a:blipFill>
        </p:spPr>
        <p:txBody>
          <a:bodyPr/>
          <a:lstStyle/>
          <a:p>
            <a:endParaRPr lang="en-GB"/>
          </a:p>
        </p:txBody>
      </p:sp>
      <p:sp>
        <p:nvSpPr>
          <p:cNvPr id="3" name="Freeform 3"/>
          <p:cNvSpPr/>
          <p:nvPr/>
        </p:nvSpPr>
        <p:spPr>
          <a:xfrm rot="18618395">
            <a:off x="5461956" y="-1602646"/>
            <a:ext cx="15085601" cy="13337764"/>
          </a:xfrm>
          <a:custGeom>
            <a:avLst/>
            <a:gdLst/>
            <a:ahLst/>
            <a:cxnLst/>
            <a:rect l="l" t="t" r="r" b="b"/>
            <a:pathLst>
              <a:path w="15085601" h="9485072">
                <a:moveTo>
                  <a:pt x="0" y="0"/>
                </a:moveTo>
                <a:lnTo>
                  <a:pt x="15085601" y="0"/>
                </a:lnTo>
                <a:lnTo>
                  <a:pt x="15085601" y="9485072"/>
                </a:lnTo>
                <a:lnTo>
                  <a:pt x="0" y="9485072"/>
                </a:lnTo>
                <a:lnTo>
                  <a:pt x="0" y="0"/>
                </a:lnTo>
                <a:close/>
              </a:path>
            </a:pathLst>
          </a:custGeom>
          <a:blipFill>
            <a:blip r:embed="rId2"/>
            <a:stretch>
              <a:fillRect/>
            </a:stretch>
          </a:blipFill>
        </p:spPr>
        <p:txBody>
          <a:bodyPr/>
          <a:lstStyle/>
          <a:p>
            <a:endParaRPr lang="en-GB"/>
          </a:p>
        </p:txBody>
      </p:sp>
      <p:sp>
        <p:nvSpPr>
          <p:cNvPr id="4" name="Freeform 4"/>
          <p:cNvSpPr/>
          <p:nvPr/>
        </p:nvSpPr>
        <p:spPr>
          <a:xfrm>
            <a:off x="10533546" y="4681621"/>
            <a:ext cx="3864420" cy="5310999"/>
          </a:xfrm>
          <a:custGeom>
            <a:avLst/>
            <a:gdLst/>
            <a:ahLst/>
            <a:cxnLst/>
            <a:rect l="l" t="t" r="r" b="b"/>
            <a:pathLst>
              <a:path w="3085965" h="4615908">
                <a:moveTo>
                  <a:pt x="0" y="0"/>
                </a:moveTo>
                <a:lnTo>
                  <a:pt x="3085965" y="0"/>
                </a:lnTo>
                <a:lnTo>
                  <a:pt x="3085965" y="4615908"/>
                </a:lnTo>
                <a:lnTo>
                  <a:pt x="0" y="4615908"/>
                </a:lnTo>
                <a:lnTo>
                  <a:pt x="0" y="0"/>
                </a:lnTo>
                <a:close/>
              </a:path>
            </a:pathLst>
          </a:custGeom>
          <a:blipFill>
            <a:blip r:embed="rId3"/>
            <a:stretch>
              <a:fillRect/>
            </a:stretch>
          </a:blipFill>
        </p:spPr>
        <p:txBody>
          <a:bodyPr/>
          <a:lstStyle/>
          <a:p>
            <a:endParaRPr lang="en-GB"/>
          </a:p>
        </p:txBody>
      </p:sp>
      <p:sp>
        <p:nvSpPr>
          <p:cNvPr id="5" name="Freeform 5"/>
          <p:cNvSpPr/>
          <p:nvPr/>
        </p:nvSpPr>
        <p:spPr>
          <a:xfrm>
            <a:off x="5527217" y="3667576"/>
            <a:ext cx="4689261" cy="6354072"/>
          </a:xfrm>
          <a:custGeom>
            <a:avLst/>
            <a:gdLst/>
            <a:ahLst/>
            <a:cxnLst/>
            <a:rect l="l" t="t" r="r" b="b"/>
            <a:pathLst>
              <a:path w="5079504" h="7633211">
                <a:moveTo>
                  <a:pt x="0" y="0"/>
                </a:moveTo>
                <a:lnTo>
                  <a:pt x="5079504" y="0"/>
                </a:lnTo>
                <a:lnTo>
                  <a:pt x="5079504" y="7633210"/>
                </a:lnTo>
                <a:lnTo>
                  <a:pt x="0" y="7633210"/>
                </a:lnTo>
                <a:lnTo>
                  <a:pt x="0" y="0"/>
                </a:lnTo>
                <a:close/>
              </a:path>
            </a:pathLst>
          </a:custGeom>
          <a:blipFill>
            <a:blip r:embed="rId4"/>
            <a:stretch>
              <a:fillRect/>
            </a:stretch>
          </a:blipFill>
        </p:spPr>
        <p:txBody>
          <a:bodyPr/>
          <a:lstStyle/>
          <a:p>
            <a:endParaRPr lang="en-GB"/>
          </a:p>
        </p:txBody>
      </p:sp>
      <p:sp>
        <p:nvSpPr>
          <p:cNvPr id="6" name="Freeform 6"/>
          <p:cNvSpPr/>
          <p:nvPr/>
        </p:nvSpPr>
        <p:spPr>
          <a:xfrm>
            <a:off x="4963251" y="284402"/>
            <a:ext cx="3780265" cy="3354148"/>
          </a:xfrm>
          <a:custGeom>
            <a:avLst/>
            <a:gdLst/>
            <a:ahLst/>
            <a:cxnLst/>
            <a:rect l="l" t="t" r="r" b="b"/>
            <a:pathLst>
              <a:path w="5291282" h="5427816">
                <a:moveTo>
                  <a:pt x="0" y="0"/>
                </a:moveTo>
                <a:lnTo>
                  <a:pt x="5291282" y="0"/>
                </a:lnTo>
                <a:lnTo>
                  <a:pt x="5291282" y="5427816"/>
                </a:lnTo>
                <a:lnTo>
                  <a:pt x="0" y="5427816"/>
                </a:lnTo>
                <a:lnTo>
                  <a:pt x="0" y="0"/>
                </a:lnTo>
                <a:close/>
              </a:path>
            </a:pathLst>
          </a:custGeom>
          <a:blipFill>
            <a:blip r:embed="rId5"/>
            <a:stretch>
              <a:fillRect t="-40565" b="-65234"/>
            </a:stretch>
          </a:blipFill>
        </p:spPr>
        <p:txBody>
          <a:bodyPr/>
          <a:lstStyle/>
          <a:p>
            <a:endParaRPr lang="en-GB"/>
          </a:p>
        </p:txBody>
      </p:sp>
      <p:sp>
        <p:nvSpPr>
          <p:cNvPr id="7" name="Freeform 7"/>
          <p:cNvSpPr/>
          <p:nvPr/>
        </p:nvSpPr>
        <p:spPr>
          <a:xfrm>
            <a:off x="13488928" y="822506"/>
            <a:ext cx="4235219" cy="3601633"/>
          </a:xfrm>
          <a:custGeom>
            <a:avLst/>
            <a:gdLst/>
            <a:ahLst/>
            <a:cxnLst/>
            <a:rect l="l" t="t" r="r" b="b"/>
            <a:pathLst>
              <a:path w="3644752" h="3535692">
                <a:moveTo>
                  <a:pt x="0" y="0"/>
                </a:moveTo>
                <a:lnTo>
                  <a:pt x="3644752" y="0"/>
                </a:lnTo>
                <a:lnTo>
                  <a:pt x="3644752" y="3535691"/>
                </a:lnTo>
                <a:lnTo>
                  <a:pt x="0" y="3535691"/>
                </a:lnTo>
                <a:lnTo>
                  <a:pt x="0" y="0"/>
                </a:lnTo>
                <a:close/>
              </a:path>
            </a:pathLst>
          </a:custGeom>
          <a:blipFill>
            <a:blip r:embed="rId6"/>
            <a:stretch>
              <a:fillRect t="-52967" b="-64654"/>
            </a:stretch>
          </a:blipFill>
        </p:spPr>
        <p:txBody>
          <a:bodyPr/>
          <a:lstStyle/>
          <a:p>
            <a:endParaRPr lang="en-GB"/>
          </a:p>
        </p:txBody>
      </p:sp>
      <p:sp>
        <p:nvSpPr>
          <p:cNvPr id="8" name="Freeform 8"/>
          <p:cNvSpPr/>
          <p:nvPr/>
        </p:nvSpPr>
        <p:spPr>
          <a:xfrm>
            <a:off x="9084287" y="313430"/>
            <a:ext cx="4280048" cy="3601633"/>
          </a:xfrm>
          <a:custGeom>
            <a:avLst/>
            <a:gdLst/>
            <a:ahLst/>
            <a:cxnLst/>
            <a:rect l="l" t="t" r="r" b="b"/>
            <a:pathLst>
              <a:path w="3644752" h="3667576">
                <a:moveTo>
                  <a:pt x="0" y="0"/>
                </a:moveTo>
                <a:lnTo>
                  <a:pt x="3644752" y="0"/>
                </a:lnTo>
                <a:lnTo>
                  <a:pt x="3644752" y="3667577"/>
                </a:lnTo>
                <a:lnTo>
                  <a:pt x="0" y="3667577"/>
                </a:lnTo>
                <a:lnTo>
                  <a:pt x="0" y="0"/>
                </a:lnTo>
                <a:close/>
              </a:path>
            </a:pathLst>
          </a:custGeom>
          <a:blipFill>
            <a:blip r:embed="rId7"/>
            <a:stretch>
              <a:fillRect t="-51063" b="-58734"/>
            </a:stretch>
          </a:blipFill>
        </p:spPr>
        <p:txBody>
          <a:bodyPr/>
          <a:lstStyle/>
          <a:p>
            <a:endParaRPr lang="en-GB"/>
          </a:p>
        </p:txBody>
      </p:sp>
      <p:sp>
        <p:nvSpPr>
          <p:cNvPr id="9" name="Freeform 9"/>
          <p:cNvSpPr/>
          <p:nvPr/>
        </p:nvSpPr>
        <p:spPr>
          <a:xfrm>
            <a:off x="881691" y="5276024"/>
            <a:ext cx="3982622" cy="4697547"/>
          </a:xfrm>
          <a:custGeom>
            <a:avLst/>
            <a:gdLst/>
            <a:ahLst/>
            <a:cxnLst/>
            <a:rect l="l" t="t" r="r" b="b"/>
            <a:pathLst>
              <a:path w="3982622" h="4697547">
                <a:moveTo>
                  <a:pt x="0" y="0"/>
                </a:moveTo>
                <a:lnTo>
                  <a:pt x="3982623" y="0"/>
                </a:lnTo>
                <a:lnTo>
                  <a:pt x="3982623" y="4697547"/>
                </a:lnTo>
                <a:lnTo>
                  <a:pt x="0" y="4697547"/>
                </a:lnTo>
                <a:lnTo>
                  <a:pt x="0" y="0"/>
                </a:lnTo>
                <a:close/>
              </a:path>
            </a:pathLst>
          </a:custGeom>
          <a:blipFill>
            <a:blip r:embed="rId8"/>
            <a:stretch>
              <a:fillRect l="-109501"/>
            </a:stretch>
          </a:blipFill>
        </p:spPr>
        <p:txBody>
          <a:bodyPr/>
          <a:lstStyle/>
          <a:p>
            <a:endParaRPr lang="en-GB"/>
          </a:p>
        </p:txBody>
      </p:sp>
      <p:sp>
        <p:nvSpPr>
          <p:cNvPr id="10" name="Freeform 10"/>
          <p:cNvSpPr/>
          <p:nvPr/>
        </p:nvSpPr>
        <p:spPr>
          <a:xfrm>
            <a:off x="14729635" y="4452229"/>
            <a:ext cx="2614155" cy="5521341"/>
          </a:xfrm>
          <a:custGeom>
            <a:avLst/>
            <a:gdLst/>
            <a:ahLst/>
            <a:cxnLst/>
            <a:rect l="l" t="t" r="r" b="b"/>
            <a:pathLst>
              <a:path w="2006213" h="5200239">
                <a:moveTo>
                  <a:pt x="0" y="0"/>
                </a:moveTo>
                <a:lnTo>
                  <a:pt x="2006212" y="0"/>
                </a:lnTo>
                <a:lnTo>
                  <a:pt x="2006212" y="5200240"/>
                </a:lnTo>
                <a:lnTo>
                  <a:pt x="0" y="5200240"/>
                </a:lnTo>
                <a:lnTo>
                  <a:pt x="0" y="0"/>
                </a:lnTo>
                <a:close/>
              </a:path>
            </a:pathLst>
          </a:custGeom>
          <a:blipFill>
            <a:blip r:embed="rId9"/>
            <a:stretch>
              <a:fillRect/>
            </a:stretch>
          </a:blipFill>
        </p:spPr>
        <p:txBody>
          <a:bodyPr/>
          <a:lstStyle/>
          <a:p>
            <a:endParaRPr lang="en-GB"/>
          </a:p>
        </p:txBody>
      </p:sp>
      <p:pic>
        <p:nvPicPr>
          <p:cNvPr id="3074" name="Picture 2" descr="Image preview">
            <a:extLst>
              <a:ext uri="{FF2B5EF4-FFF2-40B4-BE49-F238E27FC236}">
                <a16:creationId xmlns:a16="http://schemas.microsoft.com/office/drawing/2014/main" id="{BDDD5577-3436-9D06-FBE3-90EED5F691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210" y="103147"/>
            <a:ext cx="3780265" cy="50403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31295">
            <a:off x="-1674845" y="675552"/>
            <a:ext cx="7295637" cy="9892389"/>
          </a:xfrm>
          <a:custGeom>
            <a:avLst/>
            <a:gdLst/>
            <a:ahLst/>
            <a:cxnLst/>
            <a:rect l="l" t="t" r="r" b="b"/>
            <a:pathLst>
              <a:path w="7295637" h="9892389">
                <a:moveTo>
                  <a:pt x="0" y="0"/>
                </a:moveTo>
                <a:lnTo>
                  <a:pt x="7295637" y="0"/>
                </a:lnTo>
                <a:lnTo>
                  <a:pt x="7295637" y="9892390"/>
                </a:lnTo>
                <a:lnTo>
                  <a:pt x="0" y="989239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51208" y="-1814746"/>
            <a:ext cx="6336792" cy="8229600"/>
          </a:xfrm>
          <a:custGeom>
            <a:avLst/>
            <a:gdLst/>
            <a:ahLst/>
            <a:cxnLst/>
            <a:rect l="l" t="t" r="r" b="b"/>
            <a:pathLst>
              <a:path w="6336792" h="8229600">
                <a:moveTo>
                  <a:pt x="0" y="0"/>
                </a:moveTo>
                <a:lnTo>
                  <a:pt x="6336792" y="0"/>
                </a:lnTo>
                <a:lnTo>
                  <a:pt x="6336792" y="8229600"/>
                </a:lnTo>
                <a:lnTo>
                  <a:pt x="0" y="8229600"/>
                </a:lnTo>
                <a:lnTo>
                  <a:pt x="0" y="0"/>
                </a:lnTo>
                <a:close/>
              </a:path>
            </a:pathLst>
          </a:custGeom>
          <a:blipFill>
            <a:blip r:embed="rId3"/>
            <a:stretch>
              <a:fillRect/>
            </a:stretch>
          </a:blipFill>
        </p:spPr>
        <p:txBody>
          <a:bodyPr/>
          <a:lstStyle/>
          <a:p>
            <a:endParaRPr lang="en-GB"/>
          </a:p>
        </p:txBody>
      </p:sp>
      <p:grpSp>
        <p:nvGrpSpPr>
          <p:cNvPr id="4" name="Group 4"/>
          <p:cNvGrpSpPr/>
          <p:nvPr/>
        </p:nvGrpSpPr>
        <p:grpSpPr>
          <a:xfrm>
            <a:off x="2418367" y="1837143"/>
            <a:ext cx="13124913" cy="607760"/>
            <a:chOff x="0" y="0"/>
            <a:chExt cx="3456767" cy="160068"/>
          </a:xfrm>
        </p:grpSpPr>
        <p:sp>
          <p:nvSpPr>
            <p:cNvPr id="5" name="Freeform 5"/>
            <p:cNvSpPr/>
            <p:nvPr/>
          </p:nvSpPr>
          <p:spPr>
            <a:xfrm>
              <a:off x="0" y="0"/>
              <a:ext cx="3456767" cy="160068"/>
            </a:xfrm>
            <a:custGeom>
              <a:avLst/>
              <a:gdLst/>
              <a:ahLst/>
              <a:cxnLst/>
              <a:rect l="l" t="t" r="r" b="b"/>
              <a:pathLst>
                <a:path w="3456767" h="160068">
                  <a:moveTo>
                    <a:pt x="30083" y="0"/>
                  </a:moveTo>
                  <a:lnTo>
                    <a:pt x="3426684" y="0"/>
                  </a:lnTo>
                  <a:cubicBezTo>
                    <a:pt x="3443299" y="0"/>
                    <a:pt x="3456767" y="13469"/>
                    <a:pt x="3456767" y="30083"/>
                  </a:cubicBezTo>
                  <a:lnTo>
                    <a:pt x="3456767" y="129985"/>
                  </a:lnTo>
                  <a:cubicBezTo>
                    <a:pt x="3456767" y="146600"/>
                    <a:pt x="3443299" y="160068"/>
                    <a:pt x="3426684" y="160068"/>
                  </a:cubicBezTo>
                  <a:lnTo>
                    <a:pt x="30083" y="160068"/>
                  </a:lnTo>
                  <a:cubicBezTo>
                    <a:pt x="13469" y="160068"/>
                    <a:pt x="0" y="146600"/>
                    <a:pt x="0" y="129985"/>
                  </a:cubicBezTo>
                  <a:lnTo>
                    <a:pt x="0" y="30083"/>
                  </a:lnTo>
                  <a:cubicBezTo>
                    <a:pt x="0" y="13469"/>
                    <a:pt x="13469" y="0"/>
                    <a:pt x="30083" y="0"/>
                  </a:cubicBezTo>
                  <a:close/>
                </a:path>
              </a:pathLst>
            </a:custGeom>
            <a:solidFill>
              <a:srgbClr val="FFA544"/>
            </a:solidFill>
          </p:spPr>
          <p:txBody>
            <a:bodyPr/>
            <a:lstStyle/>
            <a:p>
              <a:endParaRPr lang="en-GB"/>
            </a:p>
          </p:txBody>
        </p:sp>
        <p:sp>
          <p:nvSpPr>
            <p:cNvPr id="6" name="TextBox 6"/>
            <p:cNvSpPr txBox="1"/>
            <p:nvPr/>
          </p:nvSpPr>
          <p:spPr>
            <a:xfrm>
              <a:off x="0" y="-38100"/>
              <a:ext cx="3456767" cy="198168"/>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3022656" y="782762"/>
            <a:ext cx="11916335" cy="1899285"/>
          </a:xfrm>
          <a:prstGeom prst="rect">
            <a:avLst/>
          </a:prstGeom>
        </p:spPr>
        <p:txBody>
          <a:bodyPr lIns="0" tIns="0" rIns="0" bIns="0" rtlCol="0" anchor="t">
            <a:spAutoFit/>
          </a:bodyPr>
          <a:lstStyle/>
          <a:p>
            <a:pPr marL="0" lvl="0" indent="0" algn="ctr">
              <a:lnSpc>
                <a:spcPts val="15539"/>
              </a:lnSpc>
              <a:spcBef>
                <a:spcPct val="0"/>
              </a:spcBef>
            </a:pPr>
            <a:r>
              <a:rPr lang="en-US" sz="11100" spc="1598">
                <a:solidFill>
                  <a:srgbClr val="000000"/>
                </a:solidFill>
                <a:latin typeface="Peace Sans Bold"/>
              </a:rPr>
              <a:t>CAREERS</a:t>
            </a:r>
          </a:p>
        </p:txBody>
      </p:sp>
      <p:sp>
        <p:nvSpPr>
          <p:cNvPr id="8" name="TextBox 8"/>
          <p:cNvSpPr txBox="1"/>
          <p:nvPr/>
        </p:nvSpPr>
        <p:spPr>
          <a:xfrm>
            <a:off x="214962" y="2368702"/>
            <a:ext cx="17858077" cy="7837806"/>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Marykate"/>
              </a:rPr>
              <a:t>Each Art and Design course will give you the opportunity to develop a wide range of work to put together as a portfolio suitable for application to either a Foundation Course in Art and Design or a direct entry into Art and Design-based degree courses through UCAS. </a:t>
            </a:r>
          </a:p>
          <a:p>
            <a:pPr algn="ctr">
              <a:lnSpc>
                <a:spcPts val="4339"/>
              </a:lnSpc>
              <a:spcBef>
                <a:spcPct val="0"/>
              </a:spcBef>
            </a:pPr>
            <a:endParaRPr lang="en-US" sz="3299">
              <a:solidFill>
                <a:srgbClr val="000000"/>
              </a:solidFill>
              <a:latin typeface="Marykate"/>
            </a:endParaRPr>
          </a:p>
          <a:p>
            <a:pPr algn="ctr">
              <a:lnSpc>
                <a:spcPts val="4479"/>
              </a:lnSpc>
              <a:spcBef>
                <a:spcPct val="0"/>
              </a:spcBef>
            </a:pPr>
            <a:r>
              <a:rPr lang="en-US" sz="3199" u="sng">
                <a:solidFill>
                  <a:srgbClr val="000000"/>
                </a:solidFill>
                <a:latin typeface="Marykate"/>
              </a:rPr>
              <a:t>Career routes Fine Art</a:t>
            </a:r>
          </a:p>
          <a:p>
            <a:pPr algn="ctr">
              <a:lnSpc>
                <a:spcPts val="4479"/>
              </a:lnSpc>
              <a:spcBef>
                <a:spcPct val="0"/>
              </a:spcBef>
            </a:pPr>
            <a:r>
              <a:rPr lang="en-US" sz="3199">
                <a:solidFill>
                  <a:srgbClr val="000000"/>
                </a:solidFill>
                <a:latin typeface="Marykate"/>
              </a:rPr>
              <a:t>Photographer, Journalist in Art/Media, Illustrator, Industrial Designer, Architect, Museum or Gallery Curator, Art Restoration, Art Conservationist, Interior Designer, Art Therapist, Film Production, Set Designer, Teaching or working as an artist.</a:t>
            </a:r>
          </a:p>
          <a:p>
            <a:pPr algn="ctr">
              <a:lnSpc>
                <a:spcPts val="4479"/>
              </a:lnSpc>
              <a:spcBef>
                <a:spcPct val="0"/>
              </a:spcBef>
            </a:pPr>
            <a:r>
              <a:rPr lang="en-US" sz="3199" u="sng">
                <a:solidFill>
                  <a:srgbClr val="000000"/>
                </a:solidFill>
                <a:latin typeface="Marykate"/>
              </a:rPr>
              <a:t>Graphic Communications </a:t>
            </a:r>
          </a:p>
          <a:p>
            <a:pPr algn="ctr">
              <a:lnSpc>
                <a:spcPts val="4479"/>
              </a:lnSpc>
              <a:spcBef>
                <a:spcPct val="0"/>
              </a:spcBef>
            </a:pPr>
            <a:r>
              <a:rPr lang="en-US" sz="3199">
                <a:solidFill>
                  <a:srgbClr val="000000"/>
                </a:solidFill>
                <a:latin typeface="Marykate"/>
              </a:rPr>
              <a:t> Photography, Illustration, Graphic Communication, Game Designer, Photojournalism, Animation, Marketing, Packaging Design, Print Design,  Branding and Advertising.</a:t>
            </a:r>
          </a:p>
          <a:p>
            <a:pPr algn="ctr">
              <a:lnSpc>
                <a:spcPts val="4479"/>
              </a:lnSpc>
              <a:spcBef>
                <a:spcPct val="0"/>
              </a:spcBef>
            </a:pPr>
            <a:r>
              <a:rPr lang="en-US" sz="3199" u="sng">
                <a:solidFill>
                  <a:srgbClr val="000000"/>
                </a:solidFill>
                <a:latin typeface="Marykate"/>
              </a:rPr>
              <a:t>Textile Design</a:t>
            </a:r>
          </a:p>
          <a:p>
            <a:pPr algn="ctr">
              <a:lnSpc>
                <a:spcPts val="4479"/>
              </a:lnSpc>
              <a:spcBef>
                <a:spcPct val="0"/>
              </a:spcBef>
            </a:pPr>
            <a:r>
              <a:rPr lang="en-US" sz="3199">
                <a:solidFill>
                  <a:srgbClr val="000000"/>
                </a:solidFill>
                <a:latin typeface="Marykate"/>
              </a:rPr>
              <a:t>Textile designers create fabrics for fashion including printed, knitwear and woven fabrics. They can also design for interior furnishing companies or work freelance.</a:t>
            </a:r>
          </a:p>
          <a:p>
            <a:pPr algn="ctr">
              <a:lnSpc>
                <a:spcPts val="3919"/>
              </a:lnSpc>
              <a:spcBef>
                <a:spcPct val="0"/>
              </a:spcBef>
            </a:pPr>
            <a:endParaRPr lang="en-US" sz="3199">
              <a:solidFill>
                <a:srgbClr val="000000"/>
              </a:solidFill>
              <a:latin typeface="Marykat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55551">
            <a:off x="347796" y="4709525"/>
            <a:ext cx="10832381" cy="5551595"/>
          </a:xfrm>
          <a:custGeom>
            <a:avLst/>
            <a:gdLst/>
            <a:ahLst/>
            <a:cxnLst/>
            <a:rect l="l" t="t" r="r" b="b"/>
            <a:pathLst>
              <a:path w="10832381" h="5551595">
                <a:moveTo>
                  <a:pt x="0" y="0"/>
                </a:moveTo>
                <a:lnTo>
                  <a:pt x="10832381" y="0"/>
                </a:lnTo>
                <a:lnTo>
                  <a:pt x="10832381" y="5551595"/>
                </a:lnTo>
                <a:lnTo>
                  <a:pt x="0" y="5551595"/>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370564" y="1662519"/>
            <a:ext cx="11701761" cy="607760"/>
            <a:chOff x="0" y="0"/>
            <a:chExt cx="3081945" cy="160068"/>
          </a:xfrm>
          <a:solidFill>
            <a:srgbClr val="8EEED6"/>
          </a:solidFill>
        </p:grpSpPr>
        <p:sp>
          <p:nvSpPr>
            <p:cNvPr id="4" name="Freeform 4"/>
            <p:cNvSpPr/>
            <p:nvPr/>
          </p:nvSpPr>
          <p:spPr>
            <a:xfrm>
              <a:off x="0" y="0"/>
              <a:ext cx="3081945" cy="160068"/>
            </a:xfrm>
            <a:custGeom>
              <a:avLst/>
              <a:gdLst/>
              <a:ahLst/>
              <a:cxnLst/>
              <a:rect l="l" t="t" r="r" b="b"/>
              <a:pathLst>
                <a:path w="3081945" h="160068">
                  <a:moveTo>
                    <a:pt x="33742" y="0"/>
                  </a:moveTo>
                  <a:lnTo>
                    <a:pt x="3048204" y="0"/>
                  </a:lnTo>
                  <a:cubicBezTo>
                    <a:pt x="3057153" y="0"/>
                    <a:pt x="3065735" y="3555"/>
                    <a:pt x="3072063" y="9883"/>
                  </a:cubicBezTo>
                  <a:cubicBezTo>
                    <a:pt x="3078391" y="16211"/>
                    <a:pt x="3081945" y="24793"/>
                    <a:pt x="3081945" y="33742"/>
                  </a:cubicBezTo>
                  <a:lnTo>
                    <a:pt x="3081945" y="126327"/>
                  </a:lnTo>
                  <a:cubicBezTo>
                    <a:pt x="3081945" y="135276"/>
                    <a:pt x="3078391" y="143858"/>
                    <a:pt x="3072063" y="150186"/>
                  </a:cubicBezTo>
                  <a:cubicBezTo>
                    <a:pt x="3065735" y="156513"/>
                    <a:pt x="3057153" y="160068"/>
                    <a:pt x="3048204" y="160068"/>
                  </a:cubicBezTo>
                  <a:lnTo>
                    <a:pt x="33742" y="160068"/>
                  </a:lnTo>
                  <a:cubicBezTo>
                    <a:pt x="24793" y="160068"/>
                    <a:pt x="16211" y="156513"/>
                    <a:pt x="9883" y="150186"/>
                  </a:cubicBezTo>
                  <a:cubicBezTo>
                    <a:pt x="3555" y="143858"/>
                    <a:pt x="0" y="135276"/>
                    <a:pt x="0" y="126327"/>
                  </a:cubicBezTo>
                  <a:lnTo>
                    <a:pt x="0" y="33742"/>
                  </a:lnTo>
                  <a:cubicBezTo>
                    <a:pt x="0" y="24793"/>
                    <a:pt x="3555" y="16211"/>
                    <a:pt x="9883" y="9883"/>
                  </a:cubicBezTo>
                  <a:cubicBezTo>
                    <a:pt x="16211" y="3555"/>
                    <a:pt x="24793" y="0"/>
                    <a:pt x="33742" y="0"/>
                  </a:cubicBezTo>
                  <a:close/>
                </a:path>
              </a:pathLst>
            </a:custGeom>
            <a:grpFill/>
          </p:spPr>
          <p:txBody>
            <a:bodyPr/>
            <a:lstStyle/>
            <a:p>
              <a:endParaRPr lang="en-GB"/>
            </a:p>
          </p:txBody>
        </p:sp>
        <p:sp>
          <p:nvSpPr>
            <p:cNvPr id="5" name="TextBox 5"/>
            <p:cNvSpPr txBox="1"/>
            <p:nvPr/>
          </p:nvSpPr>
          <p:spPr>
            <a:xfrm>
              <a:off x="0" y="-38100"/>
              <a:ext cx="3081945" cy="198168"/>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1935558" y="3868339"/>
            <a:ext cx="5599599" cy="6165170"/>
          </a:xfrm>
          <a:custGeom>
            <a:avLst/>
            <a:gdLst/>
            <a:ahLst/>
            <a:cxnLst/>
            <a:rect l="l" t="t" r="r" b="b"/>
            <a:pathLst>
              <a:path w="5599599" h="6165170">
                <a:moveTo>
                  <a:pt x="0" y="0"/>
                </a:moveTo>
                <a:lnTo>
                  <a:pt x="5599599" y="0"/>
                </a:lnTo>
                <a:lnTo>
                  <a:pt x="5599599" y="6165170"/>
                </a:lnTo>
                <a:lnTo>
                  <a:pt x="0" y="6165170"/>
                </a:lnTo>
                <a:lnTo>
                  <a:pt x="0" y="0"/>
                </a:lnTo>
                <a:close/>
              </a:path>
            </a:pathLst>
          </a:custGeom>
          <a:blipFill>
            <a:blip r:embed="rId3"/>
            <a:stretch>
              <a:fillRect l="-95007"/>
            </a:stretch>
          </a:blipFill>
        </p:spPr>
        <p:txBody>
          <a:bodyPr/>
          <a:lstStyle/>
          <a:p>
            <a:endParaRPr lang="en-GB"/>
          </a:p>
        </p:txBody>
      </p:sp>
      <p:sp>
        <p:nvSpPr>
          <p:cNvPr id="7" name="TextBox 7"/>
          <p:cNvSpPr txBox="1"/>
          <p:nvPr/>
        </p:nvSpPr>
        <p:spPr>
          <a:xfrm>
            <a:off x="-853109" y="327148"/>
            <a:ext cx="14237031" cy="1335371"/>
          </a:xfrm>
          <a:prstGeom prst="rect">
            <a:avLst/>
          </a:prstGeom>
        </p:spPr>
        <p:txBody>
          <a:bodyPr lIns="0" tIns="0" rIns="0" bIns="0" rtlCol="0" anchor="t">
            <a:spAutoFit/>
          </a:bodyPr>
          <a:lstStyle/>
          <a:p>
            <a:pPr marL="0" lvl="0" indent="0" algn="ctr">
              <a:lnSpc>
                <a:spcPts val="10921"/>
              </a:lnSpc>
              <a:spcBef>
                <a:spcPct val="0"/>
              </a:spcBef>
            </a:pPr>
            <a:r>
              <a:rPr lang="en-US" sz="7801" spc="748">
                <a:solidFill>
                  <a:srgbClr val="000000"/>
                </a:solidFill>
                <a:latin typeface="Peace Sans"/>
              </a:rPr>
              <a:t>What else we offer?</a:t>
            </a:r>
          </a:p>
        </p:txBody>
      </p:sp>
      <p:sp>
        <p:nvSpPr>
          <p:cNvPr id="8" name="TextBox 8"/>
          <p:cNvSpPr txBox="1"/>
          <p:nvPr/>
        </p:nvSpPr>
        <p:spPr>
          <a:xfrm>
            <a:off x="509893" y="1966399"/>
            <a:ext cx="9743564" cy="10105330"/>
          </a:xfrm>
          <a:prstGeom prst="rect">
            <a:avLst/>
          </a:prstGeom>
        </p:spPr>
        <p:txBody>
          <a:bodyPr lIns="0" tIns="0" rIns="0" bIns="0" rtlCol="0" anchor="t">
            <a:spAutoFit/>
          </a:bodyPr>
          <a:lstStyle/>
          <a:p>
            <a:pPr algn="ctr">
              <a:lnSpc>
                <a:spcPts val="3079"/>
              </a:lnSpc>
            </a:pPr>
            <a:endParaRPr dirty="0"/>
          </a:p>
          <a:p>
            <a:pPr algn="ctr">
              <a:lnSpc>
                <a:spcPts val="4339"/>
              </a:lnSpc>
            </a:pPr>
            <a:r>
              <a:rPr lang="en-US" sz="3099" dirty="0">
                <a:solidFill>
                  <a:srgbClr val="000000"/>
                </a:solidFill>
                <a:latin typeface="Marykate"/>
              </a:rPr>
              <a:t>SIXTH FORM STUDIO SPACE TO WORK IN OUTSIDE OF LESSONS</a:t>
            </a:r>
          </a:p>
          <a:p>
            <a:pPr algn="ctr">
              <a:lnSpc>
                <a:spcPts val="4339"/>
              </a:lnSpc>
            </a:pPr>
            <a:endParaRPr lang="en-US" sz="3099" dirty="0">
              <a:solidFill>
                <a:srgbClr val="000000"/>
              </a:solidFill>
              <a:latin typeface="Marykate"/>
            </a:endParaRPr>
          </a:p>
          <a:p>
            <a:pPr algn="ctr">
              <a:lnSpc>
                <a:spcPts val="4339"/>
              </a:lnSpc>
            </a:pPr>
            <a:r>
              <a:rPr lang="en-US" sz="3099" dirty="0">
                <a:solidFill>
                  <a:srgbClr val="000000"/>
                </a:solidFill>
                <a:latin typeface="Marykate"/>
              </a:rPr>
              <a:t>SIXTH FORM VISIT TO LONDON AND LOCAL ART GALLERIES</a:t>
            </a:r>
          </a:p>
          <a:p>
            <a:pPr algn="ctr">
              <a:lnSpc>
                <a:spcPts val="4339"/>
              </a:lnSpc>
            </a:pPr>
            <a:endParaRPr lang="en-US" sz="3099" dirty="0">
              <a:solidFill>
                <a:srgbClr val="000000"/>
              </a:solidFill>
              <a:latin typeface="Marykate"/>
            </a:endParaRPr>
          </a:p>
          <a:p>
            <a:pPr algn="ctr">
              <a:lnSpc>
                <a:spcPts val="4339"/>
              </a:lnSpc>
            </a:pPr>
            <a:r>
              <a:rPr lang="en-US" sz="3099" dirty="0">
                <a:solidFill>
                  <a:srgbClr val="000000"/>
                </a:solidFill>
                <a:latin typeface="Marykate"/>
              </a:rPr>
              <a:t>VISITING ARTIST WORKSHOPS ACROSS SPECIALISMS</a:t>
            </a:r>
          </a:p>
          <a:p>
            <a:pPr algn="ctr">
              <a:lnSpc>
                <a:spcPts val="4339"/>
              </a:lnSpc>
            </a:pPr>
            <a:endParaRPr lang="en-US" sz="3099" dirty="0">
              <a:solidFill>
                <a:srgbClr val="000000"/>
              </a:solidFill>
              <a:latin typeface="Marykate"/>
            </a:endParaRPr>
          </a:p>
          <a:p>
            <a:pPr algn="ctr">
              <a:lnSpc>
                <a:spcPts val="4339"/>
              </a:lnSpc>
            </a:pPr>
            <a:r>
              <a:rPr lang="en-US" sz="3099" dirty="0">
                <a:solidFill>
                  <a:srgbClr val="000000"/>
                </a:solidFill>
                <a:latin typeface="Marykate"/>
              </a:rPr>
              <a:t>ROYAL ACADEMY SUMMER ONLINE  EXHIBITION AND COMPETITION</a:t>
            </a:r>
          </a:p>
          <a:p>
            <a:pPr algn="ctr">
              <a:lnSpc>
                <a:spcPts val="4339"/>
              </a:lnSpc>
            </a:pPr>
            <a:endParaRPr lang="en-US" sz="3099" dirty="0">
              <a:solidFill>
                <a:srgbClr val="000000"/>
              </a:solidFill>
              <a:latin typeface="Marykate"/>
            </a:endParaRPr>
          </a:p>
          <a:p>
            <a:pPr algn="ctr">
              <a:lnSpc>
                <a:spcPts val="4339"/>
              </a:lnSpc>
            </a:pPr>
            <a:r>
              <a:rPr lang="en-US" sz="3099" dirty="0">
                <a:solidFill>
                  <a:srgbClr val="000000"/>
                </a:solidFill>
                <a:latin typeface="Marykate"/>
              </a:rPr>
              <a:t>LOCAL AND NATIONAL COMPETITIONS</a:t>
            </a:r>
          </a:p>
          <a:p>
            <a:pPr algn="ctr">
              <a:lnSpc>
                <a:spcPts val="4339"/>
              </a:lnSpc>
            </a:pPr>
            <a:endParaRPr lang="en-US" sz="3099" dirty="0">
              <a:solidFill>
                <a:srgbClr val="000000"/>
              </a:solidFill>
              <a:latin typeface="Marykate"/>
            </a:endParaRPr>
          </a:p>
          <a:p>
            <a:pPr algn="ctr">
              <a:lnSpc>
                <a:spcPts val="4339"/>
              </a:lnSpc>
            </a:pPr>
            <a:r>
              <a:rPr lang="en-US" sz="3099" dirty="0">
                <a:solidFill>
                  <a:srgbClr val="000000"/>
                </a:solidFill>
                <a:latin typeface="Marykate"/>
              </a:rPr>
              <a:t>Exhibitions – St Catherine’s Health Centre opening on the 4</a:t>
            </a:r>
            <a:r>
              <a:rPr lang="en-US" sz="3099" baseline="30000" dirty="0">
                <a:solidFill>
                  <a:srgbClr val="000000"/>
                </a:solidFill>
                <a:latin typeface="Marykate"/>
              </a:rPr>
              <a:t>th</a:t>
            </a:r>
            <a:r>
              <a:rPr lang="en-US" sz="3099" dirty="0">
                <a:solidFill>
                  <a:srgbClr val="000000"/>
                </a:solidFill>
                <a:latin typeface="Marykate"/>
              </a:rPr>
              <a:t> of December and we are one of four school selected to be part of the Fresh Perspectives Exhibition at the Lady lever Art Gallery in the New Year ( Feb – March)  </a:t>
            </a:r>
          </a:p>
          <a:p>
            <a:pPr algn="ctr">
              <a:lnSpc>
                <a:spcPts val="3079"/>
              </a:lnSpc>
              <a:spcBef>
                <a:spcPct val="0"/>
              </a:spcBef>
            </a:pPr>
            <a:endParaRPr lang="en-US" sz="3099" dirty="0">
              <a:solidFill>
                <a:srgbClr val="000000"/>
              </a:solidFill>
              <a:latin typeface="Marykate"/>
            </a:endParaRPr>
          </a:p>
          <a:p>
            <a:pPr algn="ctr">
              <a:lnSpc>
                <a:spcPts val="3079"/>
              </a:lnSpc>
              <a:spcBef>
                <a:spcPct val="0"/>
              </a:spcBef>
            </a:pPr>
            <a:endParaRPr lang="en-US" sz="3099" dirty="0">
              <a:solidFill>
                <a:srgbClr val="000000"/>
              </a:solidFill>
              <a:latin typeface="Marykate"/>
            </a:endParaRPr>
          </a:p>
          <a:p>
            <a:pPr algn="ctr">
              <a:lnSpc>
                <a:spcPts val="3079"/>
              </a:lnSpc>
              <a:spcBef>
                <a:spcPct val="0"/>
              </a:spcBef>
            </a:pPr>
            <a:endParaRPr lang="en-US" sz="3099" dirty="0">
              <a:solidFill>
                <a:srgbClr val="000000"/>
              </a:solidFill>
              <a:latin typeface="Marykate"/>
            </a:endParaRPr>
          </a:p>
          <a:p>
            <a:pPr algn="ctr">
              <a:lnSpc>
                <a:spcPts val="3079"/>
              </a:lnSpc>
              <a:spcBef>
                <a:spcPct val="0"/>
              </a:spcBef>
            </a:pPr>
            <a:endParaRPr lang="en-US" sz="3099" dirty="0">
              <a:solidFill>
                <a:srgbClr val="000000"/>
              </a:solidFill>
              <a:latin typeface="Marykate"/>
            </a:endParaRPr>
          </a:p>
          <a:p>
            <a:pPr algn="ctr">
              <a:lnSpc>
                <a:spcPts val="3079"/>
              </a:lnSpc>
              <a:spcBef>
                <a:spcPct val="0"/>
              </a:spcBef>
            </a:pPr>
            <a:endParaRPr lang="en-US" sz="3099" dirty="0">
              <a:solidFill>
                <a:srgbClr val="000000"/>
              </a:solidFill>
              <a:latin typeface="Marykate"/>
            </a:endParaRPr>
          </a:p>
        </p:txBody>
      </p:sp>
      <p:sp>
        <p:nvSpPr>
          <p:cNvPr id="9" name="Freeform 9"/>
          <p:cNvSpPr/>
          <p:nvPr/>
        </p:nvSpPr>
        <p:spPr>
          <a:xfrm>
            <a:off x="12254658" y="1296378"/>
            <a:ext cx="5474228" cy="2741879"/>
          </a:xfrm>
          <a:custGeom>
            <a:avLst/>
            <a:gdLst/>
            <a:ahLst/>
            <a:cxnLst/>
            <a:rect l="l" t="t" r="r" b="b"/>
            <a:pathLst>
              <a:path w="5474228" h="2741879">
                <a:moveTo>
                  <a:pt x="0" y="0"/>
                </a:moveTo>
                <a:lnTo>
                  <a:pt x="5474227" y="0"/>
                </a:lnTo>
                <a:lnTo>
                  <a:pt x="5474227" y="2741879"/>
                </a:lnTo>
                <a:lnTo>
                  <a:pt x="0" y="2741879"/>
                </a:lnTo>
                <a:lnTo>
                  <a:pt x="0" y="0"/>
                </a:lnTo>
                <a:close/>
              </a:path>
            </a:pathLst>
          </a:custGeom>
          <a:blipFill>
            <a:blip r:embed="rId4"/>
            <a:stretch>
              <a:fillRect t="-12359"/>
            </a:stretch>
          </a:blipFill>
        </p:spPr>
        <p:txBody>
          <a:bodyPr/>
          <a:lstStyle/>
          <a:p>
            <a:endParaRPr lang="en-GB"/>
          </a:p>
        </p:txBody>
      </p:sp>
      <p:sp>
        <p:nvSpPr>
          <p:cNvPr id="10" name="TextBox 10"/>
          <p:cNvSpPr txBox="1"/>
          <p:nvPr/>
        </p:nvSpPr>
        <p:spPr>
          <a:xfrm>
            <a:off x="12580550" y="497627"/>
            <a:ext cx="4954607" cy="573406"/>
          </a:xfrm>
          <a:prstGeom prst="rect">
            <a:avLst/>
          </a:prstGeom>
        </p:spPr>
        <p:txBody>
          <a:bodyPr lIns="0" tIns="0" rIns="0" bIns="0" rtlCol="0" anchor="t">
            <a:spAutoFit/>
          </a:bodyPr>
          <a:lstStyle/>
          <a:p>
            <a:pPr>
              <a:lnSpc>
                <a:spcPts val="4619"/>
              </a:lnSpc>
              <a:spcBef>
                <a:spcPct val="0"/>
              </a:spcBef>
            </a:pPr>
            <a:r>
              <a:rPr lang="en-US" sz="3299" u="sng">
                <a:solidFill>
                  <a:srgbClr val="000000"/>
                </a:solidFill>
                <a:latin typeface="Marykate"/>
              </a:rPr>
              <a:t>Sixth Form Leadership Certificate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Freeform 2"/>
          <p:cNvSpPr/>
          <p:nvPr/>
        </p:nvSpPr>
        <p:spPr>
          <a:xfrm rot="171148" flipH="1">
            <a:off x="1796084" y="1228100"/>
            <a:ext cx="14343529" cy="8229600"/>
          </a:xfrm>
          <a:custGeom>
            <a:avLst/>
            <a:gdLst/>
            <a:ahLst/>
            <a:cxnLst/>
            <a:rect l="l" t="t" r="r" b="b"/>
            <a:pathLst>
              <a:path w="14343529" h="8229600">
                <a:moveTo>
                  <a:pt x="14343529" y="0"/>
                </a:moveTo>
                <a:lnTo>
                  <a:pt x="0" y="0"/>
                </a:lnTo>
                <a:lnTo>
                  <a:pt x="0" y="8229600"/>
                </a:lnTo>
                <a:lnTo>
                  <a:pt x="14343529" y="8229600"/>
                </a:lnTo>
                <a:lnTo>
                  <a:pt x="14343529" y="0"/>
                </a:lnTo>
                <a:close/>
              </a:path>
            </a:pathLst>
          </a:custGeom>
          <a:blipFill>
            <a:blip r:embed="rId2"/>
            <a:stretch>
              <a:fillRect/>
            </a:stretch>
          </a:blipFill>
        </p:spPr>
        <p:txBody>
          <a:bodyPr/>
          <a:lstStyle/>
          <a:p>
            <a:endParaRPr lang="en-GB"/>
          </a:p>
        </p:txBody>
      </p:sp>
      <p:sp>
        <p:nvSpPr>
          <p:cNvPr id="3" name="TextBox 3"/>
          <p:cNvSpPr txBox="1"/>
          <p:nvPr/>
        </p:nvSpPr>
        <p:spPr>
          <a:xfrm>
            <a:off x="445917" y="780484"/>
            <a:ext cx="17396166" cy="8627490"/>
          </a:xfrm>
          <a:prstGeom prst="rect">
            <a:avLst/>
          </a:prstGeom>
        </p:spPr>
        <p:txBody>
          <a:bodyPr lIns="0" tIns="0" rIns="0" bIns="0" rtlCol="0" anchor="t">
            <a:spAutoFit/>
          </a:bodyPr>
          <a:lstStyle/>
          <a:p>
            <a:pPr>
              <a:lnSpc>
                <a:spcPts val="6763"/>
              </a:lnSpc>
            </a:pPr>
            <a:r>
              <a:rPr lang="en-US" sz="4831" dirty="0">
                <a:solidFill>
                  <a:srgbClr val="000000"/>
                </a:solidFill>
                <a:latin typeface="Marykate"/>
              </a:rPr>
              <a:t>The Art Department at WKGS aims to produce the very best artists and designers. We challenge learners through teaching and learning to strive to reach their full potential and become visually and artistically literate in their chosen specialism. </a:t>
            </a:r>
          </a:p>
          <a:p>
            <a:pPr>
              <a:lnSpc>
                <a:spcPts val="6763"/>
              </a:lnSpc>
            </a:pPr>
            <a:endParaRPr lang="en-US" sz="4831" dirty="0">
              <a:solidFill>
                <a:srgbClr val="000000"/>
              </a:solidFill>
              <a:latin typeface="Marykate"/>
            </a:endParaRPr>
          </a:p>
          <a:p>
            <a:pPr>
              <a:lnSpc>
                <a:spcPts val="6763"/>
              </a:lnSpc>
              <a:spcBef>
                <a:spcPct val="0"/>
              </a:spcBef>
            </a:pPr>
            <a:r>
              <a:rPr lang="en-US" sz="4831" b="1" dirty="0">
                <a:solidFill>
                  <a:srgbClr val="000000"/>
                </a:solidFill>
                <a:latin typeface="Marykate"/>
              </a:rPr>
              <a:t>A-level Art and Design courses allow learners to develop independent working and creative thinking. Problem-solving and the ability to work and think independently are key skills in the world of work.  Through a creative subject, learners learn how to research, apply and present their ideas and thoughts creatively.  These skills are important life skills and also can be applied to any future career path that our learners decide to follow.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a:extLst>
              <a:ext uri="{FF2B5EF4-FFF2-40B4-BE49-F238E27FC236}">
                <a16:creationId xmlns:a16="http://schemas.microsoft.com/office/drawing/2014/main" id="{2A62D774-3CDF-E92C-3372-BB260664487B}"/>
              </a:ext>
            </a:extLst>
          </p:cNvPr>
          <p:cNvSpPr/>
          <p:nvPr/>
        </p:nvSpPr>
        <p:spPr>
          <a:xfrm rot="943344">
            <a:off x="7330732" y="-577084"/>
            <a:ext cx="6011164" cy="13116577"/>
          </a:xfrm>
          <a:custGeom>
            <a:avLst/>
            <a:gdLst/>
            <a:ahLst/>
            <a:cxnLst/>
            <a:rect l="l" t="t" r="r" b="b"/>
            <a:pathLst>
              <a:path w="7981921" h="10366131">
                <a:moveTo>
                  <a:pt x="0" y="0"/>
                </a:moveTo>
                <a:lnTo>
                  <a:pt x="7981921" y="0"/>
                </a:lnTo>
                <a:lnTo>
                  <a:pt x="7981921" y="10366131"/>
                </a:lnTo>
                <a:lnTo>
                  <a:pt x="0" y="10366131"/>
                </a:lnTo>
                <a:lnTo>
                  <a:pt x="0" y="0"/>
                </a:lnTo>
                <a:close/>
              </a:path>
            </a:pathLst>
          </a:custGeom>
          <a:blipFill>
            <a:blip r:embed="rId2"/>
            <a:stretch>
              <a:fillRect/>
            </a:stretch>
          </a:blipFill>
        </p:spPr>
        <p:txBody>
          <a:bodyPr/>
          <a:lstStyle/>
          <a:p>
            <a:endParaRPr lang="en-GB"/>
          </a:p>
        </p:txBody>
      </p:sp>
      <p:sp>
        <p:nvSpPr>
          <p:cNvPr id="2" name="Freeform 2"/>
          <p:cNvSpPr/>
          <p:nvPr/>
        </p:nvSpPr>
        <p:spPr>
          <a:xfrm>
            <a:off x="7987" y="-443136"/>
            <a:ext cx="4301710" cy="5586636"/>
          </a:xfrm>
          <a:custGeom>
            <a:avLst/>
            <a:gdLst/>
            <a:ahLst/>
            <a:cxnLst/>
            <a:rect l="l" t="t" r="r" b="b"/>
            <a:pathLst>
              <a:path w="4301710" h="5586636">
                <a:moveTo>
                  <a:pt x="0" y="0"/>
                </a:moveTo>
                <a:lnTo>
                  <a:pt x="4301710" y="0"/>
                </a:lnTo>
                <a:lnTo>
                  <a:pt x="4301710" y="5586636"/>
                </a:lnTo>
                <a:lnTo>
                  <a:pt x="0" y="5586636"/>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2158842" y="1636039"/>
            <a:ext cx="7087178" cy="558304"/>
            <a:chOff x="0" y="0"/>
            <a:chExt cx="1866582" cy="147043"/>
          </a:xfrm>
        </p:grpSpPr>
        <p:sp>
          <p:nvSpPr>
            <p:cNvPr id="4" name="Freeform 4"/>
            <p:cNvSpPr/>
            <p:nvPr/>
          </p:nvSpPr>
          <p:spPr>
            <a:xfrm>
              <a:off x="0" y="0"/>
              <a:ext cx="1866582" cy="147043"/>
            </a:xfrm>
            <a:custGeom>
              <a:avLst/>
              <a:gdLst/>
              <a:ahLst/>
              <a:cxnLst/>
              <a:rect l="l" t="t" r="r" b="b"/>
              <a:pathLst>
                <a:path w="1866582" h="147043">
                  <a:moveTo>
                    <a:pt x="55712" y="0"/>
                  </a:moveTo>
                  <a:lnTo>
                    <a:pt x="1810870" y="0"/>
                  </a:lnTo>
                  <a:cubicBezTo>
                    <a:pt x="1825646" y="0"/>
                    <a:pt x="1839817" y="5870"/>
                    <a:pt x="1850264" y="16318"/>
                  </a:cubicBezTo>
                  <a:cubicBezTo>
                    <a:pt x="1860712" y="26765"/>
                    <a:pt x="1866582" y="40936"/>
                    <a:pt x="1866582" y="55712"/>
                  </a:cubicBezTo>
                  <a:lnTo>
                    <a:pt x="1866582" y="91331"/>
                  </a:lnTo>
                  <a:cubicBezTo>
                    <a:pt x="1866582" y="106107"/>
                    <a:pt x="1860712" y="120277"/>
                    <a:pt x="1850264" y="130725"/>
                  </a:cubicBezTo>
                  <a:cubicBezTo>
                    <a:pt x="1839817" y="141173"/>
                    <a:pt x="1825646" y="147043"/>
                    <a:pt x="1810870" y="147043"/>
                  </a:cubicBezTo>
                  <a:lnTo>
                    <a:pt x="55712" y="147043"/>
                  </a:lnTo>
                  <a:cubicBezTo>
                    <a:pt x="40936" y="147043"/>
                    <a:pt x="26765" y="141173"/>
                    <a:pt x="16318" y="130725"/>
                  </a:cubicBezTo>
                  <a:cubicBezTo>
                    <a:pt x="5870" y="120277"/>
                    <a:pt x="0" y="106107"/>
                    <a:pt x="0" y="91331"/>
                  </a:cubicBezTo>
                  <a:lnTo>
                    <a:pt x="0" y="55712"/>
                  </a:lnTo>
                  <a:cubicBezTo>
                    <a:pt x="0" y="40936"/>
                    <a:pt x="5870" y="26765"/>
                    <a:pt x="16318" y="16318"/>
                  </a:cubicBezTo>
                  <a:cubicBezTo>
                    <a:pt x="26765" y="5870"/>
                    <a:pt x="40936" y="0"/>
                    <a:pt x="55712" y="0"/>
                  </a:cubicBezTo>
                  <a:close/>
                </a:path>
              </a:pathLst>
            </a:custGeom>
            <a:solidFill>
              <a:srgbClr val="FC9B5A"/>
            </a:solidFill>
          </p:spPr>
          <p:txBody>
            <a:bodyPr/>
            <a:lstStyle/>
            <a:p>
              <a:endParaRPr lang="en-GB"/>
            </a:p>
          </p:txBody>
        </p:sp>
        <p:sp>
          <p:nvSpPr>
            <p:cNvPr id="5" name="TextBox 5"/>
            <p:cNvSpPr txBox="1"/>
            <p:nvPr/>
          </p:nvSpPr>
          <p:spPr>
            <a:xfrm>
              <a:off x="0" y="-38100"/>
              <a:ext cx="1866582" cy="18514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339878" y="3436129"/>
            <a:ext cx="7906142" cy="710142"/>
            <a:chOff x="0" y="0"/>
            <a:chExt cx="2082276" cy="187033"/>
          </a:xfrm>
        </p:grpSpPr>
        <p:sp>
          <p:nvSpPr>
            <p:cNvPr id="7" name="Freeform 7"/>
            <p:cNvSpPr/>
            <p:nvPr/>
          </p:nvSpPr>
          <p:spPr>
            <a:xfrm>
              <a:off x="0" y="0"/>
              <a:ext cx="2082276" cy="187033"/>
            </a:xfrm>
            <a:custGeom>
              <a:avLst/>
              <a:gdLst/>
              <a:ahLst/>
              <a:cxnLst/>
              <a:rect l="l" t="t" r="r" b="b"/>
              <a:pathLst>
                <a:path w="2082276" h="187033">
                  <a:moveTo>
                    <a:pt x="49941" y="0"/>
                  </a:moveTo>
                  <a:lnTo>
                    <a:pt x="2032336" y="0"/>
                  </a:lnTo>
                  <a:cubicBezTo>
                    <a:pt x="2059917" y="0"/>
                    <a:pt x="2082276" y="22359"/>
                    <a:pt x="2082276" y="49941"/>
                  </a:cubicBezTo>
                  <a:lnTo>
                    <a:pt x="2082276" y="137093"/>
                  </a:lnTo>
                  <a:cubicBezTo>
                    <a:pt x="2082276" y="164674"/>
                    <a:pt x="2059917" y="187033"/>
                    <a:pt x="2032336" y="187033"/>
                  </a:cubicBezTo>
                  <a:lnTo>
                    <a:pt x="49941" y="187033"/>
                  </a:lnTo>
                  <a:cubicBezTo>
                    <a:pt x="22359" y="187033"/>
                    <a:pt x="0" y="164674"/>
                    <a:pt x="0" y="137093"/>
                  </a:cubicBezTo>
                  <a:lnTo>
                    <a:pt x="0" y="49941"/>
                  </a:lnTo>
                  <a:cubicBezTo>
                    <a:pt x="0" y="22359"/>
                    <a:pt x="22359" y="0"/>
                    <a:pt x="49941" y="0"/>
                  </a:cubicBezTo>
                  <a:close/>
                </a:path>
              </a:pathLst>
            </a:custGeom>
            <a:solidFill>
              <a:srgbClr val="FA7A9D"/>
            </a:solidFill>
          </p:spPr>
          <p:txBody>
            <a:bodyPr/>
            <a:lstStyle/>
            <a:p>
              <a:endParaRPr lang="en-GB"/>
            </a:p>
          </p:txBody>
        </p:sp>
        <p:sp>
          <p:nvSpPr>
            <p:cNvPr id="8" name="TextBox 8"/>
            <p:cNvSpPr txBox="1"/>
            <p:nvPr/>
          </p:nvSpPr>
          <p:spPr>
            <a:xfrm>
              <a:off x="0" y="-38100"/>
              <a:ext cx="2082276" cy="225133"/>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883850" y="-588754"/>
            <a:ext cx="7981921" cy="11464508"/>
          </a:xfrm>
          <a:custGeom>
            <a:avLst/>
            <a:gdLst/>
            <a:ahLst/>
            <a:cxnLst/>
            <a:rect l="l" t="t" r="r" b="b"/>
            <a:pathLst>
              <a:path w="7981921" h="10366131">
                <a:moveTo>
                  <a:pt x="0" y="0"/>
                </a:moveTo>
                <a:lnTo>
                  <a:pt x="7981921" y="0"/>
                </a:lnTo>
                <a:lnTo>
                  <a:pt x="7981921" y="10366131"/>
                </a:lnTo>
                <a:lnTo>
                  <a:pt x="0" y="10366131"/>
                </a:lnTo>
                <a:lnTo>
                  <a:pt x="0" y="0"/>
                </a:lnTo>
                <a:close/>
              </a:path>
            </a:pathLst>
          </a:custGeom>
          <a:blipFill>
            <a:blip r:embed="rId2"/>
            <a:stretch>
              <a:fillRect/>
            </a:stretch>
          </a:blipFill>
        </p:spPr>
        <p:txBody>
          <a:bodyPr/>
          <a:lstStyle/>
          <a:p>
            <a:endParaRPr lang="en-GB"/>
          </a:p>
        </p:txBody>
      </p:sp>
      <p:sp>
        <p:nvSpPr>
          <p:cNvPr id="10" name="Freeform 10"/>
          <p:cNvSpPr/>
          <p:nvPr/>
        </p:nvSpPr>
        <p:spPr>
          <a:xfrm>
            <a:off x="9524876" y="350719"/>
            <a:ext cx="4382566" cy="2967363"/>
          </a:xfrm>
          <a:custGeom>
            <a:avLst/>
            <a:gdLst/>
            <a:ahLst/>
            <a:cxnLst/>
            <a:rect l="l" t="t" r="r" b="b"/>
            <a:pathLst>
              <a:path w="4382566" h="2967363">
                <a:moveTo>
                  <a:pt x="0" y="0"/>
                </a:moveTo>
                <a:lnTo>
                  <a:pt x="4382566" y="0"/>
                </a:lnTo>
                <a:lnTo>
                  <a:pt x="4382566" y="2967362"/>
                </a:lnTo>
                <a:lnTo>
                  <a:pt x="0" y="2967362"/>
                </a:lnTo>
                <a:lnTo>
                  <a:pt x="0" y="0"/>
                </a:lnTo>
                <a:close/>
              </a:path>
            </a:pathLst>
          </a:custGeom>
          <a:blipFill>
            <a:blip r:embed="rId3"/>
            <a:stretch>
              <a:fillRect/>
            </a:stretch>
          </a:blipFill>
        </p:spPr>
        <p:txBody>
          <a:bodyPr/>
          <a:lstStyle/>
          <a:p>
            <a:endParaRPr lang="en-GB"/>
          </a:p>
        </p:txBody>
      </p:sp>
      <p:sp>
        <p:nvSpPr>
          <p:cNvPr id="11" name="Freeform 11"/>
          <p:cNvSpPr/>
          <p:nvPr/>
        </p:nvSpPr>
        <p:spPr>
          <a:xfrm>
            <a:off x="13743392" y="3635167"/>
            <a:ext cx="3987944" cy="2710556"/>
          </a:xfrm>
          <a:custGeom>
            <a:avLst/>
            <a:gdLst/>
            <a:ahLst/>
            <a:cxnLst/>
            <a:rect l="l" t="t" r="r" b="b"/>
            <a:pathLst>
              <a:path w="3987944" h="2710556">
                <a:moveTo>
                  <a:pt x="0" y="0"/>
                </a:moveTo>
                <a:lnTo>
                  <a:pt x="3987944" y="0"/>
                </a:lnTo>
                <a:lnTo>
                  <a:pt x="3987944" y="2710556"/>
                </a:lnTo>
                <a:lnTo>
                  <a:pt x="0" y="2710556"/>
                </a:lnTo>
                <a:lnTo>
                  <a:pt x="0" y="0"/>
                </a:lnTo>
                <a:close/>
              </a:path>
            </a:pathLst>
          </a:custGeom>
          <a:blipFill>
            <a:blip r:embed="rId4"/>
            <a:stretch>
              <a:fillRect/>
            </a:stretch>
          </a:blipFill>
        </p:spPr>
        <p:txBody>
          <a:bodyPr/>
          <a:lstStyle/>
          <a:p>
            <a:endParaRPr lang="en-GB"/>
          </a:p>
        </p:txBody>
      </p:sp>
      <p:sp>
        <p:nvSpPr>
          <p:cNvPr id="13" name="Freeform 13"/>
          <p:cNvSpPr/>
          <p:nvPr/>
        </p:nvSpPr>
        <p:spPr>
          <a:xfrm>
            <a:off x="14186298" y="421818"/>
            <a:ext cx="2369760" cy="2889080"/>
          </a:xfrm>
          <a:custGeom>
            <a:avLst/>
            <a:gdLst/>
            <a:ahLst/>
            <a:cxnLst/>
            <a:rect l="l" t="t" r="r" b="b"/>
            <a:pathLst>
              <a:path w="2750709" h="3667611">
                <a:moveTo>
                  <a:pt x="0" y="0"/>
                </a:moveTo>
                <a:lnTo>
                  <a:pt x="2750708" y="0"/>
                </a:lnTo>
                <a:lnTo>
                  <a:pt x="2750708" y="3667611"/>
                </a:lnTo>
                <a:lnTo>
                  <a:pt x="0" y="3667611"/>
                </a:lnTo>
                <a:lnTo>
                  <a:pt x="0" y="0"/>
                </a:lnTo>
                <a:close/>
              </a:path>
            </a:pathLst>
          </a:custGeom>
          <a:blipFill>
            <a:blip r:embed="rId5"/>
            <a:stretch>
              <a:fillRect/>
            </a:stretch>
          </a:blipFill>
        </p:spPr>
        <p:txBody>
          <a:bodyPr/>
          <a:lstStyle/>
          <a:p>
            <a:endParaRPr lang="en-GB"/>
          </a:p>
        </p:txBody>
      </p:sp>
      <p:sp>
        <p:nvSpPr>
          <p:cNvPr id="14" name="Freeform 14"/>
          <p:cNvSpPr/>
          <p:nvPr/>
        </p:nvSpPr>
        <p:spPr>
          <a:xfrm>
            <a:off x="9633595" y="3635167"/>
            <a:ext cx="3520603" cy="2336067"/>
          </a:xfrm>
          <a:custGeom>
            <a:avLst/>
            <a:gdLst/>
            <a:ahLst/>
            <a:cxnLst/>
            <a:rect l="l" t="t" r="r" b="b"/>
            <a:pathLst>
              <a:path w="3520603" h="2336067">
                <a:moveTo>
                  <a:pt x="0" y="0"/>
                </a:moveTo>
                <a:lnTo>
                  <a:pt x="3520603" y="0"/>
                </a:lnTo>
                <a:lnTo>
                  <a:pt x="3520603" y="2336067"/>
                </a:lnTo>
                <a:lnTo>
                  <a:pt x="0" y="2336067"/>
                </a:lnTo>
                <a:lnTo>
                  <a:pt x="0" y="0"/>
                </a:lnTo>
                <a:close/>
              </a:path>
            </a:pathLst>
          </a:custGeom>
          <a:blipFill>
            <a:blip r:embed="rId6"/>
            <a:stretch>
              <a:fillRect/>
            </a:stretch>
          </a:blipFill>
        </p:spPr>
        <p:txBody>
          <a:bodyPr/>
          <a:lstStyle/>
          <a:p>
            <a:endParaRPr lang="en-GB"/>
          </a:p>
        </p:txBody>
      </p:sp>
      <p:sp>
        <p:nvSpPr>
          <p:cNvPr id="15" name="Freeform 15"/>
          <p:cNvSpPr/>
          <p:nvPr/>
        </p:nvSpPr>
        <p:spPr>
          <a:xfrm>
            <a:off x="13590595" y="6669992"/>
            <a:ext cx="4768597" cy="2683504"/>
          </a:xfrm>
          <a:custGeom>
            <a:avLst/>
            <a:gdLst/>
            <a:ahLst/>
            <a:cxnLst/>
            <a:rect l="l" t="t" r="r" b="b"/>
            <a:pathLst>
              <a:path w="4768597" h="2683504">
                <a:moveTo>
                  <a:pt x="0" y="0"/>
                </a:moveTo>
                <a:lnTo>
                  <a:pt x="4768597" y="0"/>
                </a:lnTo>
                <a:lnTo>
                  <a:pt x="4768597" y="2683505"/>
                </a:lnTo>
                <a:lnTo>
                  <a:pt x="0" y="2683505"/>
                </a:lnTo>
                <a:lnTo>
                  <a:pt x="0" y="0"/>
                </a:lnTo>
                <a:close/>
              </a:path>
            </a:pathLst>
          </a:custGeom>
          <a:blipFill>
            <a:blip r:embed="rId7"/>
            <a:stretch>
              <a:fillRect/>
            </a:stretch>
          </a:blipFill>
        </p:spPr>
        <p:txBody>
          <a:bodyPr/>
          <a:lstStyle/>
          <a:p>
            <a:endParaRPr lang="en-GB"/>
          </a:p>
        </p:txBody>
      </p:sp>
      <p:sp>
        <p:nvSpPr>
          <p:cNvPr id="16" name="TextBox 16"/>
          <p:cNvSpPr txBox="1"/>
          <p:nvPr/>
        </p:nvSpPr>
        <p:spPr>
          <a:xfrm>
            <a:off x="1937421" y="872047"/>
            <a:ext cx="6946789" cy="3418885"/>
          </a:xfrm>
          <a:prstGeom prst="rect">
            <a:avLst/>
          </a:prstGeom>
        </p:spPr>
        <p:txBody>
          <a:bodyPr wrap="square" lIns="0" tIns="0" rIns="0" bIns="0" rtlCol="0" anchor="t">
            <a:spAutoFit/>
          </a:bodyPr>
          <a:lstStyle/>
          <a:p>
            <a:pPr algn="ctr">
              <a:lnSpc>
                <a:spcPts val="13999"/>
              </a:lnSpc>
            </a:pPr>
            <a:r>
              <a:rPr lang="en-US" sz="9999" spc="1049" dirty="0">
                <a:solidFill>
                  <a:srgbClr val="000000"/>
                </a:solidFill>
                <a:latin typeface="Peace Sans"/>
              </a:rPr>
              <a:t>Year 12</a:t>
            </a:r>
          </a:p>
          <a:p>
            <a:pPr marL="0" lvl="0" indent="0" algn="ctr">
              <a:lnSpc>
                <a:spcPts val="13999"/>
              </a:lnSpc>
              <a:spcBef>
                <a:spcPct val="0"/>
              </a:spcBef>
            </a:pPr>
            <a:r>
              <a:rPr lang="en-US" sz="5400" spc="1049" dirty="0">
                <a:solidFill>
                  <a:srgbClr val="000000"/>
                </a:solidFill>
                <a:latin typeface="Peace Sans"/>
              </a:rPr>
              <a:t>Sep - Feb</a:t>
            </a:r>
          </a:p>
        </p:txBody>
      </p:sp>
      <p:sp>
        <p:nvSpPr>
          <p:cNvPr id="17" name="TextBox 17"/>
          <p:cNvSpPr txBox="1"/>
          <p:nvPr/>
        </p:nvSpPr>
        <p:spPr>
          <a:xfrm>
            <a:off x="306548" y="4290932"/>
            <a:ext cx="9097860" cy="5867760"/>
          </a:xfrm>
          <a:prstGeom prst="rect">
            <a:avLst/>
          </a:prstGeom>
        </p:spPr>
        <p:txBody>
          <a:bodyPr lIns="0" tIns="0" rIns="0" bIns="0" rtlCol="0" anchor="t">
            <a:spAutoFit/>
          </a:bodyPr>
          <a:lstStyle/>
          <a:p>
            <a:pPr algn="ctr">
              <a:lnSpc>
                <a:spcPts val="4199"/>
              </a:lnSpc>
              <a:spcBef>
                <a:spcPct val="0"/>
              </a:spcBef>
            </a:pPr>
            <a:r>
              <a:rPr lang="en-US" sz="3200" dirty="0">
                <a:solidFill>
                  <a:srgbClr val="000000"/>
                </a:solidFill>
                <a:latin typeface="Marykate"/>
              </a:rPr>
              <a:t>In Year 12 : You will learn a range of skills and techniques whilst developing work within your subject specialism for a given theme, </a:t>
            </a:r>
          </a:p>
          <a:p>
            <a:pPr algn="ctr">
              <a:lnSpc>
                <a:spcPts val="4199"/>
              </a:lnSpc>
              <a:spcBef>
                <a:spcPct val="0"/>
              </a:spcBef>
            </a:pPr>
            <a:endParaRPr lang="en-US" sz="3200" dirty="0">
              <a:solidFill>
                <a:srgbClr val="000000"/>
              </a:solidFill>
              <a:latin typeface="Marykate"/>
            </a:endParaRPr>
          </a:p>
          <a:p>
            <a:pPr algn="ctr">
              <a:lnSpc>
                <a:spcPts val="4199"/>
              </a:lnSpc>
              <a:spcBef>
                <a:spcPct val="0"/>
              </a:spcBef>
            </a:pPr>
            <a:r>
              <a:rPr lang="en-US" sz="3200" dirty="0">
                <a:solidFill>
                  <a:srgbClr val="000000"/>
                </a:solidFill>
                <a:latin typeface="Marykate"/>
              </a:rPr>
              <a:t>Year 12  Project 1– Nostalgia theme, looking at a particular decade through Music and Fashion. This will involve producing a sketchbook researching and analysing artists work and different techniques and your journey. Photography and observational studies recording ideas and developing skills within different media on different scales. Development of ideas informed by artists styles in response to your theme. this work will lead to a personal and meaningful response building on skills you have developed.</a:t>
            </a:r>
          </a:p>
        </p:txBody>
      </p:sp>
      <p:sp>
        <p:nvSpPr>
          <p:cNvPr id="12" name="Freeform 12"/>
          <p:cNvSpPr/>
          <p:nvPr/>
        </p:nvSpPr>
        <p:spPr>
          <a:xfrm>
            <a:off x="9751524" y="6266825"/>
            <a:ext cx="3644752" cy="3681400"/>
          </a:xfrm>
          <a:custGeom>
            <a:avLst/>
            <a:gdLst/>
            <a:ahLst/>
            <a:cxnLst/>
            <a:rect l="l" t="t" r="r" b="b"/>
            <a:pathLst>
              <a:path w="3644752" h="3681400">
                <a:moveTo>
                  <a:pt x="0" y="0"/>
                </a:moveTo>
                <a:lnTo>
                  <a:pt x="3644752" y="0"/>
                </a:lnTo>
                <a:lnTo>
                  <a:pt x="3644752" y="3681400"/>
                </a:lnTo>
                <a:lnTo>
                  <a:pt x="0" y="3681400"/>
                </a:lnTo>
                <a:lnTo>
                  <a:pt x="0" y="0"/>
                </a:lnTo>
                <a:close/>
              </a:path>
            </a:pathLst>
          </a:custGeom>
          <a:blipFill>
            <a:blip r:embed="rId8"/>
            <a:stretch>
              <a:fillRect t="-34374" b="-74634"/>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491701">
            <a:off x="2347683" y="-5794754"/>
            <a:ext cx="12547139" cy="21302695"/>
          </a:xfrm>
          <a:custGeom>
            <a:avLst/>
            <a:gdLst/>
            <a:ahLst/>
            <a:cxnLst/>
            <a:rect l="l" t="t" r="r" b="b"/>
            <a:pathLst>
              <a:path w="14505590" h="17577200">
                <a:moveTo>
                  <a:pt x="0" y="0"/>
                </a:moveTo>
                <a:lnTo>
                  <a:pt x="14505590" y="0"/>
                </a:lnTo>
                <a:lnTo>
                  <a:pt x="14505590" y="17577200"/>
                </a:lnTo>
                <a:lnTo>
                  <a:pt x="0" y="17577200"/>
                </a:lnTo>
                <a:lnTo>
                  <a:pt x="0" y="0"/>
                </a:lnTo>
                <a:close/>
              </a:path>
            </a:pathLst>
          </a:custGeom>
          <a:blipFill>
            <a:blip r:embed="rId2"/>
            <a:stretch>
              <a:fillRect t="-3587" b="-3587"/>
            </a:stretch>
          </a:blipFill>
        </p:spPr>
        <p:txBody>
          <a:bodyPr/>
          <a:lstStyle/>
          <a:p>
            <a:endParaRPr lang="en-GB"/>
          </a:p>
        </p:txBody>
      </p:sp>
      <p:sp>
        <p:nvSpPr>
          <p:cNvPr id="3" name="Freeform 3"/>
          <p:cNvSpPr/>
          <p:nvPr/>
        </p:nvSpPr>
        <p:spPr>
          <a:xfrm>
            <a:off x="11201400" y="5330509"/>
            <a:ext cx="6605475" cy="4579754"/>
          </a:xfrm>
          <a:custGeom>
            <a:avLst/>
            <a:gdLst/>
            <a:ahLst/>
            <a:cxnLst/>
            <a:rect l="l" t="t" r="r" b="b"/>
            <a:pathLst>
              <a:path w="6605475" h="4579754">
                <a:moveTo>
                  <a:pt x="0" y="0"/>
                </a:moveTo>
                <a:lnTo>
                  <a:pt x="6605475" y="0"/>
                </a:lnTo>
                <a:lnTo>
                  <a:pt x="6605475" y="4579754"/>
                </a:lnTo>
                <a:lnTo>
                  <a:pt x="0" y="4579754"/>
                </a:lnTo>
                <a:lnTo>
                  <a:pt x="0" y="0"/>
                </a:lnTo>
                <a:close/>
              </a:path>
            </a:pathLst>
          </a:custGeom>
          <a:blipFill>
            <a:blip r:embed="rId3"/>
            <a:stretch>
              <a:fillRect r="-23369"/>
            </a:stretch>
          </a:blipFill>
        </p:spPr>
        <p:txBody>
          <a:bodyPr/>
          <a:lstStyle/>
          <a:p>
            <a:endParaRPr lang="en-GB"/>
          </a:p>
        </p:txBody>
      </p:sp>
      <p:sp>
        <p:nvSpPr>
          <p:cNvPr id="4" name="Freeform 4"/>
          <p:cNvSpPr/>
          <p:nvPr/>
        </p:nvSpPr>
        <p:spPr>
          <a:xfrm>
            <a:off x="5285259" y="777778"/>
            <a:ext cx="3873224" cy="3920810"/>
          </a:xfrm>
          <a:custGeom>
            <a:avLst/>
            <a:gdLst/>
            <a:ahLst/>
            <a:cxnLst/>
            <a:rect l="l" t="t" r="r" b="b"/>
            <a:pathLst>
              <a:path w="5288560" h="4870549">
                <a:moveTo>
                  <a:pt x="0" y="0"/>
                </a:moveTo>
                <a:lnTo>
                  <a:pt x="5288560" y="0"/>
                </a:lnTo>
                <a:lnTo>
                  <a:pt x="5288560" y="4870549"/>
                </a:lnTo>
                <a:lnTo>
                  <a:pt x="0" y="4870549"/>
                </a:lnTo>
                <a:lnTo>
                  <a:pt x="0" y="0"/>
                </a:lnTo>
                <a:close/>
              </a:path>
            </a:pathLst>
          </a:custGeom>
          <a:blipFill>
            <a:blip r:embed="rId4"/>
            <a:stretch>
              <a:fillRect t="-18852" r="-94767"/>
            </a:stretch>
          </a:blipFill>
        </p:spPr>
        <p:txBody>
          <a:bodyPr/>
          <a:lstStyle/>
          <a:p>
            <a:endParaRPr lang="en-GB"/>
          </a:p>
        </p:txBody>
      </p:sp>
      <p:sp>
        <p:nvSpPr>
          <p:cNvPr id="5" name="Freeform 5"/>
          <p:cNvSpPr/>
          <p:nvPr/>
        </p:nvSpPr>
        <p:spPr>
          <a:xfrm>
            <a:off x="13598220" y="169362"/>
            <a:ext cx="4138612" cy="4734168"/>
          </a:xfrm>
          <a:custGeom>
            <a:avLst/>
            <a:gdLst/>
            <a:ahLst/>
            <a:cxnLst/>
            <a:rect l="l" t="t" r="r" b="b"/>
            <a:pathLst>
              <a:path w="4138612" h="4734168">
                <a:moveTo>
                  <a:pt x="0" y="0"/>
                </a:moveTo>
                <a:lnTo>
                  <a:pt x="4138611" y="0"/>
                </a:lnTo>
                <a:lnTo>
                  <a:pt x="4138611" y="4734169"/>
                </a:lnTo>
                <a:lnTo>
                  <a:pt x="0" y="4734169"/>
                </a:lnTo>
                <a:lnTo>
                  <a:pt x="0" y="0"/>
                </a:lnTo>
                <a:close/>
              </a:path>
            </a:pathLst>
          </a:custGeom>
          <a:blipFill>
            <a:blip r:embed="rId5"/>
            <a:stretch>
              <a:fillRect r="-37178" b="-59894"/>
            </a:stretch>
          </a:blipFill>
        </p:spPr>
        <p:txBody>
          <a:bodyPr/>
          <a:lstStyle/>
          <a:p>
            <a:endParaRPr lang="en-GB"/>
          </a:p>
        </p:txBody>
      </p:sp>
      <p:sp>
        <p:nvSpPr>
          <p:cNvPr id="6" name="Freeform 6"/>
          <p:cNvSpPr/>
          <p:nvPr/>
        </p:nvSpPr>
        <p:spPr>
          <a:xfrm>
            <a:off x="9291155" y="588001"/>
            <a:ext cx="4193556" cy="4300364"/>
          </a:xfrm>
          <a:custGeom>
            <a:avLst/>
            <a:gdLst/>
            <a:ahLst/>
            <a:cxnLst/>
            <a:rect l="l" t="t" r="r" b="b"/>
            <a:pathLst>
              <a:path w="4193556" h="4300364">
                <a:moveTo>
                  <a:pt x="0" y="0"/>
                </a:moveTo>
                <a:lnTo>
                  <a:pt x="4193556" y="0"/>
                </a:lnTo>
                <a:lnTo>
                  <a:pt x="4193556" y="4300364"/>
                </a:lnTo>
                <a:lnTo>
                  <a:pt x="0" y="4300364"/>
                </a:lnTo>
                <a:lnTo>
                  <a:pt x="0" y="0"/>
                </a:lnTo>
                <a:close/>
              </a:path>
            </a:pathLst>
          </a:custGeom>
          <a:blipFill>
            <a:blip r:embed="rId6"/>
            <a:stretch>
              <a:fillRect l="-7940" t="-6520" b="-33825"/>
            </a:stretch>
          </a:blipFill>
        </p:spPr>
        <p:txBody>
          <a:bodyPr/>
          <a:lstStyle/>
          <a:p>
            <a:endParaRPr lang="en-GB"/>
          </a:p>
        </p:txBody>
      </p:sp>
      <p:pic>
        <p:nvPicPr>
          <p:cNvPr id="1026" name="Picture 2" descr="Image preview">
            <a:extLst>
              <a:ext uri="{FF2B5EF4-FFF2-40B4-BE49-F238E27FC236}">
                <a16:creationId xmlns:a16="http://schemas.microsoft.com/office/drawing/2014/main" id="{FB8B329B-8238-69E3-84EF-FFBE7108EA8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03" t="6864" r="4521" b="9313"/>
          <a:stretch/>
        </p:blipFill>
        <p:spPr bwMode="auto">
          <a:xfrm rot="10800000">
            <a:off x="556308" y="5965208"/>
            <a:ext cx="5179804" cy="37875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AE02C80B-97FB-E534-DDAF-7C27F2F4B8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224" y="1485900"/>
            <a:ext cx="4300364" cy="43003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30669DBC-1B3E-0743-B0F7-F9A489BCA5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46159" y="5097789"/>
            <a:ext cx="5045194" cy="50451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93804" y="254362"/>
            <a:ext cx="8359147" cy="9827125"/>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580065" y="2120796"/>
            <a:ext cx="11592658" cy="7767704"/>
          </a:xfrm>
          <a:prstGeom prst="rect">
            <a:avLst/>
          </a:prstGeom>
        </p:spPr>
        <p:txBody>
          <a:bodyPr lIns="0" tIns="0" rIns="0" bIns="0" rtlCol="0" anchor="t">
            <a:spAutoFit/>
          </a:bodyPr>
          <a:lstStyle/>
          <a:p>
            <a:pPr>
              <a:lnSpc>
                <a:spcPts val="5095"/>
              </a:lnSpc>
            </a:pPr>
            <a:r>
              <a:rPr lang="en-US" sz="3639" u="sng" dirty="0">
                <a:solidFill>
                  <a:srgbClr val="000000"/>
                </a:solidFill>
                <a:latin typeface="Marykate"/>
              </a:rPr>
              <a:t>Personal Investigation project for a particular theme. </a:t>
            </a:r>
          </a:p>
          <a:p>
            <a:pPr>
              <a:lnSpc>
                <a:spcPts val="5095"/>
              </a:lnSpc>
              <a:spcBef>
                <a:spcPct val="0"/>
              </a:spcBef>
            </a:pPr>
            <a:r>
              <a:rPr lang="en-US" sz="3639" dirty="0">
                <a:solidFill>
                  <a:srgbClr val="000000"/>
                </a:solidFill>
                <a:latin typeface="Marykate"/>
              </a:rPr>
              <a:t>This project includes a focused essay 1000-3000 words which sets out your project goals, focused artists and leads to the development </a:t>
            </a:r>
            <a:r>
              <a:rPr lang="en-US" sz="3639" dirty="0" err="1">
                <a:solidFill>
                  <a:srgbClr val="000000"/>
                </a:solidFill>
                <a:latin typeface="Marykate"/>
              </a:rPr>
              <a:t>ofyour</a:t>
            </a:r>
            <a:r>
              <a:rPr lang="en-US" sz="3639" dirty="0">
                <a:solidFill>
                  <a:srgbClr val="000000"/>
                </a:solidFill>
                <a:latin typeface="Marykate"/>
              </a:rPr>
              <a:t> practical work and a final response</a:t>
            </a:r>
            <a:r>
              <a:rPr lang="en-US" sz="3639" dirty="0">
                <a:solidFill>
                  <a:srgbClr val="000000"/>
                </a:solidFill>
                <a:latin typeface="Marykate" panose="020B0604020202020204" charset="0"/>
              </a:rPr>
              <a:t>. </a:t>
            </a:r>
          </a:p>
          <a:p>
            <a:pPr marL="457200" indent="-457200">
              <a:lnSpc>
                <a:spcPts val="5095"/>
              </a:lnSpc>
              <a:spcBef>
                <a:spcPct val="0"/>
              </a:spcBef>
              <a:buFont typeface="Arial" panose="020B0604020202020204" pitchFamily="34" charset="0"/>
              <a:buChar char="•"/>
            </a:pPr>
            <a:r>
              <a:rPr lang="en-GB" sz="3200" dirty="0">
                <a:latin typeface="Marykate" panose="020B0604020202020204" charset="0"/>
              </a:rPr>
              <a:t>You must show evidence of your personal work relating to your personal investigation theme. </a:t>
            </a:r>
          </a:p>
          <a:p>
            <a:pPr marL="457200" indent="-457200">
              <a:lnSpc>
                <a:spcPts val="5095"/>
              </a:lnSpc>
              <a:spcBef>
                <a:spcPct val="0"/>
              </a:spcBef>
              <a:buFont typeface="Arial" panose="020B0604020202020204" pitchFamily="34" charset="0"/>
              <a:buChar char="•"/>
            </a:pPr>
            <a:r>
              <a:rPr lang="en-GB" sz="3200" dirty="0">
                <a:latin typeface="Marykate" panose="020B0604020202020204" charset="0"/>
              </a:rPr>
              <a:t>You must show evidence of research and of investigating and developing ideas. This should include visual work and annotations or written work. </a:t>
            </a:r>
          </a:p>
          <a:p>
            <a:pPr marL="457200" indent="-457200">
              <a:lnSpc>
                <a:spcPts val="5095"/>
              </a:lnSpc>
              <a:spcBef>
                <a:spcPct val="0"/>
              </a:spcBef>
              <a:buFont typeface="Arial" panose="020B0604020202020204" pitchFamily="34" charset="0"/>
              <a:buChar char="•"/>
            </a:pPr>
            <a:r>
              <a:rPr lang="en-GB" sz="3200" dirty="0">
                <a:latin typeface="Marykate" panose="020B0604020202020204" charset="0"/>
              </a:rPr>
              <a:t>You must show evidence of developing and refining your ideas beyond the initial response. </a:t>
            </a:r>
          </a:p>
          <a:p>
            <a:pPr marL="457200" indent="-457200">
              <a:lnSpc>
                <a:spcPts val="5095"/>
              </a:lnSpc>
              <a:spcBef>
                <a:spcPct val="0"/>
              </a:spcBef>
              <a:buFont typeface="Arial" panose="020B0604020202020204" pitchFamily="34" charset="0"/>
              <a:buChar char="•"/>
            </a:pPr>
            <a:r>
              <a:rPr lang="en-GB" sz="3200" dirty="0">
                <a:latin typeface="Marykate" panose="020B0604020202020204" charset="0"/>
              </a:rPr>
              <a:t> Practical responses to the work of other artists, designers, craftspeople and photographers must show development in a personal way.</a:t>
            </a:r>
            <a:endParaRPr lang="en-US" sz="3200" dirty="0">
              <a:solidFill>
                <a:srgbClr val="000000"/>
              </a:solidFill>
              <a:latin typeface="Marykate" panose="020B0604020202020204" charset="0"/>
            </a:endParaRPr>
          </a:p>
        </p:txBody>
      </p:sp>
      <p:grpSp>
        <p:nvGrpSpPr>
          <p:cNvPr id="4" name="Group 4"/>
          <p:cNvGrpSpPr/>
          <p:nvPr/>
        </p:nvGrpSpPr>
        <p:grpSpPr>
          <a:xfrm>
            <a:off x="275337" y="254362"/>
            <a:ext cx="12851579" cy="1834021"/>
            <a:chOff x="0" y="0"/>
            <a:chExt cx="3384778" cy="483034"/>
          </a:xfrm>
        </p:grpSpPr>
        <p:sp>
          <p:nvSpPr>
            <p:cNvPr id="5" name="Freeform 5"/>
            <p:cNvSpPr/>
            <p:nvPr/>
          </p:nvSpPr>
          <p:spPr>
            <a:xfrm>
              <a:off x="0" y="0"/>
              <a:ext cx="3384778" cy="483034"/>
            </a:xfrm>
            <a:custGeom>
              <a:avLst/>
              <a:gdLst/>
              <a:ahLst/>
              <a:cxnLst/>
              <a:rect l="l" t="t" r="r" b="b"/>
              <a:pathLst>
                <a:path w="3384778" h="483034">
                  <a:moveTo>
                    <a:pt x="30723" y="0"/>
                  </a:moveTo>
                  <a:lnTo>
                    <a:pt x="3354055" y="0"/>
                  </a:lnTo>
                  <a:cubicBezTo>
                    <a:pt x="3362203" y="0"/>
                    <a:pt x="3370018" y="3237"/>
                    <a:pt x="3375779" y="8999"/>
                  </a:cubicBezTo>
                  <a:cubicBezTo>
                    <a:pt x="3381541" y="14760"/>
                    <a:pt x="3384778" y="22575"/>
                    <a:pt x="3384778" y="30723"/>
                  </a:cubicBezTo>
                  <a:lnTo>
                    <a:pt x="3384778" y="452311"/>
                  </a:lnTo>
                  <a:cubicBezTo>
                    <a:pt x="3384778" y="460460"/>
                    <a:pt x="3381541" y="468274"/>
                    <a:pt x="3375779" y="474036"/>
                  </a:cubicBezTo>
                  <a:cubicBezTo>
                    <a:pt x="3370018" y="479797"/>
                    <a:pt x="3362203" y="483034"/>
                    <a:pt x="3354055" y="483034"/>
                  </a:cubicBezTo>
                  <a:lnTo>
                    <a:pt x="30723" y="483034"/>
                  </a:lnTo>
                  <a:cubicBezTo>
                    <a:pt x="22575" y="483034"/>
                    <a:pt x="14760" y="479797"/>
                    <a:pt x="8999" y="474036"/>
                  </a:cubicBezTo>
                  <a:cubicBezTo>
                    <a:pt x="3237" y="468274"/>
                    <a:pt x="0" y="460460"/>
                    <a:pt x="0" y="452311"/>
                  </a:cubicBezTo>
                  <a:lnTo>
                    <a:pt x="0" y="30723"/>
                  </a:lnTo>
                  <a:cubicBezTo>
                    <a:pt x="0" y="22575"/>
                    <a:pt x="3237" y="14760"/>
                    <a:pt x="8999" y="8999"/>
                  </a:cubicBezTo>
                  <a:cubicBezTo>
                    <a:pt x="14760" y="3237"/>
                    <a:pt x="22575" y="0"/>
                    <a:pt x="30723" y="0"/>
                  </a:cubicBezTo>
                  <a:close/>
                </a:path>
              </a:pathLst>
            </a:custGeom>
            <a:solidFill>
              <a:srgbClr val="FA7A9D"/>
            </a:solidFill>
          </p:spPr>
          <p:txBody>
            <a:bodyPr/>
            <a:lstStyle/>
            <a:p>
              <a:endParaRPr lang="en-GB"/>
            </a:p>
          </p:txBody>
        </p:sp>
        <p:sp>
          <p:nvSpPr>
            <p:cNvPr id="6" name="TextBox 6"/>
            <p:cNvSpPr txBox="1"/>
            <p:nvPr/>
          </p:nvSpPr>
          <p:spPr>
            <a:xfrm>
              <a:off x="0" y="-38100"/>
              <a:ext cx="3384778" cy="52113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652455" y="127325"/>
            <a:ext cx="12280079" cy="1961058"/>
          </a:xfrm>
          <a:prstGeom prst="rect">
            <a:avLst/>
          </a:prstGeom>
        </p:spPr>
        <p:txBody>
          <a:bodyPr lIns="0" tIns="0" rIns="0" bIns="0" rtlCol="0" anchor="t">
            <a:spAutoFit/>
          </a:bodyPr>
          <a:lstStyle/>
          <a:p>
            <a:pPr marL="0" lvl="0" indent="0" algn="ctr">
              <a:lnSpc>
                <a:spcPts val="7935"/>
              </a:lnSpc>
              <a:spcBef>
                <a:spcPct val="0"/>
              </a:spcBef>
            </a:pPr>
            <a:r>
              <a:rPr lang="en-US" sz="5667" spc="124">
                <a:solidFill>
                  <a:srgbClr val="000000"/>
                </a:solidFill>
                <a:latin typeface="Peace Sans"/>
              </a:rPr>
              <a:t>Unit 1- Personal Investigation 60%</a:t>
            </a:r>
          </a:p>
        </p:txBody>
      </p:sp>
      <p:grpSp>
        <p:nvGrpSpPr>
          <p:cNvPr id="13" name="Group 13"/>
          <p:cNvGrpSpPr/>
          <p:nvPr/>
        </p:nvGrpSpPr>
        <p:grpSpPr>
          <a:xfrm>
            <a:off x="13309652" y="377192"/>
            <a:ext cx="4825948" cy="3089518"/>
            <a:chOff x="0" y="0"/>
            <a:chExt cx="817958" cy="813700"/>
          </a:xfrm>
        </p:grpSpPr>
        <p:sp>
          <p:nvSpPr>
            <p:cNvPr id="14" name="Freeform 14"/>
            <p:cNvSpPr/>
            <p:nvPr/>
          </p:nvSpPr>
          <p:spPr>
            <a:xfrm>
              <a:off x="0" y="0"/>
              <a:ext cx="817959" cy="813700"/>
            </a:xfrm>
            <a:custGeom>
              <a:avLst/>
              <a:gdLst/>
              <a:ahLst/>
              <a:cxnLst/>
              <a:rect l="l" t="t" r="r" b="b"/>
              <a:pathLst>
                <a:path w="817959" h="813700">
                  <a:moveTo>
                    <a:pt x="127134" y="0"/>
                  </a:moveTo>
                  <a:lnTo>
                    <a:pt x="690825" y="0"/>
                  </a:lnTo>
                  <a:cubicBezTo>
                    <a:pt x="724543" y="0"/>
                    <a:pt x="756880" y="13394"/>
                    <a:pt x="780722" y="37237"/>
                  </a:cubicBezTo>
                  <a:cubicBezTo>
                    <a:pt x="804564" y="61079"/>
                    <a:pt x="817959" y="93416"/>
                    <a:pt x="817959" y="127134"/>
                  </a:cubicBezTo>
                  <a:lnTo>
                    <a:pt x="817959" y="686566"/>
                  </a:lnTo>
                  <a:cubicBezTo>
                    <a:pt x="817959" y="756780"/>
                    <a:pt x="761039" y="813700"/>
                    <a:pt x="690825" y="813700"/>
                  </a:cubicBezTo>
                  <a:lnTo>
                    <a:pt x="127134" y="813700"/>
                  </a:lnTo>
                  <a:cubicBezTo>
                    <a:pt x="56920" y="813700"/>
                    <a:pt x="0" y="756780"/>
                    <a:pt x="0" y="686566"/>
                  </a:cubicBezTo>
                  <a:lnTo>
                    <a:pt x="0" y="127134"/>
                  </a:lnTo>
                  <a:cubicBezTo>
                    <a:pt x="0" y="56920"/>
                    <a:pt x="56920" y="0"/>
                    <a:pt x="127134" y="0"/>
                  </a:cubicBezTo>
                  <a:close/>
                </a:path>
              </a:pathLst>
            </a:custGeom>
            <a:solidFill>
              <a:srgbClr val="FC9B5A"/>
            </a:solidFill>
          </p:spPr>
          <p:txBody>
            <a:bodyPr/>
            <a:lstStyle/>
            <a:p>
              <a:endParaRPr lang="en-GB"/>
            </a:p>
          </p:txBody>
        </p:sp>
        <p:sp>
          <p:nvSpPr>
            <p:cNvPr id="15" name="TextBox 15"/>
            <p:cNvSpPr txBox="1"/>
            <p:nvPr/>
          </p:nvSpPr>
          <p:spPr>
            <a:xfrm>
              <a:off x="0" y="-38100"/>
              <a:ext cx="817958" cy="851800"/>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3450626" y="525002"/>
            <a:ext cx="4562037" cy="2458365"/>
          </a:xfrm>
          <a:prstGeom prst="rect">
            <a:avLst/>
          </a:prstGeom>
        </p:spPr>
        <p:txBody>
          <a:bodyPr wrap="square" lIns="0" tIns="0" rIns="0" bIns="0" rtlCol="0" anchor="t">
            <a:spAutoFit/>
          </a:bodyPr>
          <a:lstStyle/>
          <a:p>
            <a:pPr marL="0" lvl="0" indent="0" algn="ctr">
              <a:lnSpc>
                <a:spcPts val="10248"/>
              </a:lnSpc>
              <a:spcBef>
                <a:spcPct val="0"/>
              </a:spcBef>
            </a:pPr>
            <a:r>
              <a:rPr lang="en-US" sz="4800" spc="768" dirty="0">
                <a:solidFill>
                  <a:srgbClr val="000000"/>
                </a:solidFill>
                <a:latin typeface="Peace Sans"/>
              </a:rPr>
              <a:t>Year 12/ 13</a:t>
            </a:r>
          </a:p>
          <a:p>
            <a:pPr marL="0" lvl="0" indent="0" algn="ctr">
              <a:lnSpc>
                <a:spcPts val="10248"/>
              </a:lnSpc>
              <a:spcBef>
                <a:spcPct val="0"/>
              </a:spcBef>
            </a:pPr>
            <a:r>
              <a:rPr lang="en-US" sz="4400" spc="768" dirty="0">
                <a:solidFill>
                  <a:srgbClr val="000000"/>
                </a:solidFill>
                <a:latin typeface="Peace Sans"/>
              </a:rPr>
              <a:t>March - Jan</a:t>
            </a:r>
          </a:p>
        </p:txBody>
      </p:sp>
      <p:sp>
        <p:nvSpPr>
          <p:cNvPr id="17" name="TextBox 16">
            <a:extLst>
              <a:ext uri="{FF2B5EF4-FFF2-40B4-BE49-F238E27FC236}">
                <a16:creationId xmlns:a16="http://schemas.microsoft.com/office/drawing/2014/main" id="{3DA21241-5522-E661-3448-7160A2DE355A}"/>
              </a:ext>
            </a:extLst>
          </p:cNvPr>
          <p:cNvSpPr txBox="1"/>
          <p:nvPr/>
        </p:nvSpPr>
        <p:spPr>
          <a:xfrm>
            <a:off x="13796315" y="937780"/>
            <a:ext cx="4216348" cy="2366032"/>
          </a:xfrm>
          <a:prstGeom prst="rect">
            <a:avLst/>
          </a:prstGeom>
        </p:spPr>
        <p:txBody>
          <a:bodyPr wrap="square" lIns="0" tIns="0" rIns="0" bIns="0" rtlCol="0" anchor="t">
            <a:spAutoFit/>
          </a:bodyPr>
          <a:lstStyle/>
          <a:p>
            <a:pPr marL="0" lvl="0" indent="0" algn="ctr">
              <a:lnSpc>
                <a:spcPts val="10248"/>
              </a:lnSpc>
              <a:spcBef>
                <a:spcPct val="0"/>
              </a:spcBef>
            </a:pPr>
            <a:r>
              <a:rPr lang="en-US" sz="2000" b="1" spc="768" dirty="0">
                <a:solidFill>
                  <a:srgbClr val="000000"/>
                </a:solidFill>
                <a:latin typeface="Peace Sans"/>
              </a:rPr>
              <a:t>Hand in date is the 31</a:t>
            </a:r>
            <a:r>
              <a:rPr lang="en-US" sz="2000" b="1" spc="768" baseline="30000" dirty="0">
                <a:solidFill>
                  <a:srgbClr val="000000"/>
                </a:solidFill>
                <a:latin typeface="Peace Sans"/>
              </a:rPr>
              <a:t>st</a:t>
            </a:r>
            <a:r>
              <a:rPr lang="en-US" sz="2000" b="1" spc="768" dirty="0">
                <a:solidFill>
                  <a:srgbClr val="000000"/>
                </a:solidFill>
                <a:latin typeface="Peace Sans"/>
              </a:rPr>
              <a:t> January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43392" y="-193175"/>
            <a:ext cx="6574155" cy="10668000"/>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GB"/>
          </a:p>
        </p:txBody>
      </p:sp>
      <p:grpSp>
        <p:nvGrpSpPr>
          <p:cNvPr id="9" name="Group 9"/>
          <p:cNvGrpSpPr/>
          <p:nvPr/>
        </p:nvGrpSpPr>
        <p:grpSpPr>
          <a:xfrm>
            <a:off x="422308" y="384782"/>
            <a:ext cx="12697716" cy="2604566"/>
            <a:chOff x="-17254" y="-1394576"/>
            <a:chExt cx="3344255" cy="685977"/>
          </a:xfrm>
        </p:grpSpPr>
        <p:sp>
          <p:nvSpPr>
            <p:cNvPr id="10" name="Freeform 10"/>
            <p:cNvSpPr/>
            <p:nvPr/>
          </p:nvSpPr>
          <p:spPr>
            <a:xfrm>
              <a:off x="-17253" y="-1338890"/>
              <a:ext cx="3344254" cy="581201"/>
            </a:xfrm>
            <a:custGeom>
              <a:avLst/>
              <a:gdLst/>
              <a:ahLst/>
              <a:cxnLst/>
              <a:rect l="l" t="t" r="r" b="b"/>
              <a:pathLst>
                <a:path w="3344254" h="581201">
                  <a:moveTo>
                    <a:pt x="31095" y="0"/>
                  </a:moveTo>
                  <a:lnTo>
                    <a:pt x="3313159" y="0"/>
                  </a:lnTo>
                  <a:cubicBezTo>
                    <a:pt x="3330332" y="0"/>
                    <a:pt x="3344254" y="13922"/>
                    <a:pt x="3344254" y="31095"/>
                  </a:cubicBezTo>
                  <a:lnTo>
                    <a:pt x="3344254" y="550106"/>
                  </a:lnTo>
                  <a:cubicBezTo>
                    <a:pt x="3344254" y="567280"/>
                    <a:pt x="3330332" y="581201"/>
                    <a:pt x="3313159" y="581201"/>
                  </a:cubicBezTo>
                  <a:lnTo>
                    <a:pt x="31095" y="581201"/>
                  </a:lnTo>
                  <a:cubicBezTo>
                    <a:pt x="13922" y="581201"/>
                    <a:pt x="0" y="567280"/>
                    <a:pt x="0" y="550106"/>
                  </a:cubicBezTo>
                  <a:lnTo>
                    <a:pt x="0" y="31095"/>
                  </a:lnTo>
                  <a:cubicBezTo>
                    <a:pt x="0" y="13922"/>
                    <a:pt x="13922" y="0"/>
                    <a:pt x="31095" y="0"/>
                  </a:cubicBezTo>
                  <a:close/>
                </a:path>
              </a:pathLst>
            </a:custGeom>
            <a:solidFill>
              <a:srgbClr val="2088F5"/>
            </a:solidFill>
          </p:spPr>
          <p:txBody>
            <a:bodyPr/>
            <a:lstStyle/>
            <a:p>
              <a:endParaRPr lang="en-GB"/>
            </a:p>
          </p:txBody>
        </p:sp>
        <p:sp>
          <p:nvSpPr>
            <p:cNvPr id="11" name="TextBox 11"/>
            <p:cNvSpPr txBox="1"/>
            <p:nvPr/>
          </p:nvSpPr>
          <p:spPr>
            <a:xfrm>
              <a:off x="-17254" y="-1394576"/>
              <a:ext cx="3344254" cy="685977"/>
            </a:xfrm>
            <a:prstGeom prst="rect">
              <a:avLst/>
            </a:prstGeom>
          </p:spPr>
          <p:txBody>
            <a:bodyPr lIns="50800" tIns="50800" rIns="50800" bIns="50800" rtlCol="0" anchor="ctr"/>
            <a:lstStyle/>
            <a:p>
              <a:pPr algn="ctr">
                <a:lnSpc>
                  <a:spcPts val="7839"/>
                </a:lnSpc>
                <a:spcBef>
                  <a:spcPct val="0"/>
                </a:spcBef>
              </a:pPr>
              <a:r>
                <a:rPr lang="en-US" sz="5599" dirty="0">
                  <a:solidFill>
                    <a:srgbClr val="000000"/>
                  </a:solidFill>
                  <a:latin typeface="Peace Sans"/>
                </a:rPr>
                <a:t>Unit 2 - Externally set assignment 40 %</a:t>
              </a:r>
            </a:p>
          </p:txBody>
        </p:sp>
      </p:grpSp>
      <p:sp>
        <p:nvSpPr>
          <p:cNvPr id="12" name="TextBox 12"/>
          <p:cNvSpPr txBox="1"/>
          <p:nvPr/>
        </p:nvSpPr>
        <p:spPr>
          <a:xfrm>
            <a:off x="363695" y="3175737"/>
            <a:ext cx="17637088" cy="6986208"/>
          </a:xfrm>
          <a:prstGeom prst="rect">
            <a:avLst/>
          </a:prstGeom>
        </p:spPr>
        <p:txBody>
          <a:bodyPr wrap="square" lIns="0" tIns="0" rIns="0" bIns="0" rtlCol="0" anchor="t">
            <a:spAutoFit/>
          </a:bodyPr>
          <a:lstStyle/>
          <a:p>
            <a:pPr>
              <a:lnSpc>
                <a:spcPts val="5039"/>
              </a:lnSpc>
              <a:spcBef>
                <a:spcPct val="0"/>
              </a:spcBef>
            </a:pPr>
            <a:r>
              <a:rPr lang="en-GB" sz="3600" dirty="0">
                <a:latin typeface="Marykate" panose="020B0604020202020204" charset="0"/>
              </a:rPr>
              <a:t>AQA issued Exam question paper will consist of a choice of eight questions to be used as starting points. </a:t>
            </a:r>
          </a:p>
          <a:p>
            <a:pPr marL="571500" indent="-571500">
              <a:lnSpc>
                <a:spcPts val="5039"/>
              </a:lnSpc>
              <a:spcBef>
                <a:spcPct val="0"/>
              </a:spcBef>
              <a:buFont typeface="Arial" panose="020B0604020202020204" pitchFamily="34" charset="0"/>
              <a:buChar char="•"/>
            </a:pPr>
            <a:r>
              <a:rPr lang="en-GB" sz="3600" dirty="0">
                <a:latin typeface="Marykate" panose="020B0604020202020204" charset="0"/>
              </a:rPr>
              <a:t>You are required to select one question. </a:t>
            </a:r>
          </a:p>
          <a:p>
            <a:pPr marL="571500" indent="-571500">
              <a:lnSpc>
                <a:spcPts val="5039"/>
              </a:lnSpc>
              <a:spcBef>
                <a:spcPct val="0"/>
              </a:spcBef>
              <a:buFont typeface="Arial" panose="020B0604020202020204" pitchFamily="34" charset="0"/>
              <a:buChar char="•"/>
            </a:pPr>
            <a:r>
              <a:rPr lang="en-GB" sz="3600" dirty="0">
                <a:latin typeface="Marykate" panose="020B0604020202020204" charset="0"/>
              </a:rPr>
              <a:t>You will be provided with exam papers on </a:t>
            </a:r>
            <a:r>
              <a:rPr lang="en-GB" sz="3600" b="1" u="sng" dirty="0">
                <a:latin typeface="Marykate" panose="020B0604020202020204" charset="0"/>
              </a:rPr>
              <a:t>1</a:t>
            </a:r>
            <a:r>
              <a:rPr lang="en-GB" sz="3600" b="1" u="sng" baseline="30000" dirty="0">
                <a:latin typeface="Marykate" panose="020B0604020202020204" charset="0"/>
              </a:rPr>
              <a:t>st</a:t>
            </a:r>
            <a:r>
              <a:rPr lang="en-GB" sz="3600" b="1" u="sng" dirty="0">
                <a:latin typeface="Marykate" panose="020B0604020202020204" charset="0"/>
              </a:rPr>
              <a:t> of  February, or as soon as possible after that date</a:t>
            </a:r>
            <a:r>
              <a:rPr lang="en-GB" sz="3600" dirty="0">
                <a:latin typeface="Marykate" panose="020B0604020202020204" charset="0"/>
              </a:rPr>
              <a:t>. </a:t>
            </a:r>
          </a:p>
          <a:p>
            <a:pPr marL="571500" indent="-571500">
              <a:lnSpc>
                <a:spcPts val="5039"/>
              </a:lnSpc>
              <a:spcBef>
                <a:spcPct val="0"/>
              </a:spcBef>
              <a:buFont typeface="Arial" panose="020B0604020202020204" pitchFamily="34" charset="0"/>
              <a:buChar char="•"/>
            </a:pPr>
            <a:r>
              <a:rPr lang="en-GB" sz="3600" dirty="0">
                <a:latin typeface="Marykate" panose="020B0604020202020204" charset="0"/>
              </a:rPr>
              <a:t>Preparatory period starts from 1</a:t>
            </a:r>
            <a:r>
              <a:rPr lang="en-GB" sz="3600" baseline="30000" dirty="0">
                <a:latin typeface="Marykate" panose="020B0604020202020204" charset="0"/>
              </a:rPr>
              <a:t>st</a:t>
            </a:r>
            <a:r>
              <a:rPr lang="en-GB" sz="3600" dirty="0">
                <a:latin typeface="Marykate" panose="020B0604020202020204" charset="0"/>
              </a:rPr>
              <a:t> of February. </a:t>
            </a:r>
          </a:p>
          <a:p>
            <a:pPr marL="571500" indent="-571500">
              <a:lnSpc>
                <a:spcPts val="5039"/>
              </a:lnSpc>
              <a:spcBef>
                <a:spcPct val="0"/>
              </a:spcBef>
              <a:buFont typeface="Arial" panose="020B0604020202020204" pitchFamily="34" charset="0"/>
              <a:buChar char="•"/>
            </a:pPr>
            <a:r>
              <a:rPr lang="en-GB" sz="3600" dirty="0">
                <a:latin typeface="Marykate" panose="020B0604020202020204" charset="0"/>
              </a:rPr>
              <a:t>Learners consider their chosen starting point. </a:t>
            </a:r>
          </a:p>
          <a:p>
            <a:pPr marL="571500" indent="-571500">
              <a:lnSpc>
                <a:spcPts val="5039"/>
              </a:lnSpc>
              <a:spcBef>
                <a:spcPct val="0"/>
              </a:spcBef>
              <a:buFont typeface="Arial" panose="020B0604020202020204" pitchFamily="34" charset="0"/>
              <a:buChar char="•"/>
            </a:pPr>
            <a:r>
              <a:rPr lang="en-GB" sz="3600" dirty="0">
                <a:latin typeface="Marykate" panose="020B0604020202020204" charset="0"/>
              </a:rPr>
              <a:t>Preparatory work should be presented in a suitable format, such as presentation boards, canvases, journals, models and maquettes. </a:t>
            </a:r>
          </a:p>
          <a:p>
            <a:pPr>
              <a:lnSpc>
                <a:spcPts val="5039"/>
              </a:lnSpc>
              <a:spcBef>
                <a:spcPct val="0"/>
              </a:spcBef>
            </a:pPr>
            <a:endParaRPr lang="en-GB" sz="3600" dirty="0">
              <a:latin typeface="Marykate" panose="020B0604020202020204" charset="0"/>
            </a:endParaRPr>
          </a:p>
          <a:p>
            <a:pPr>
              <a:lnSpc>
                <a:spcPts val="5039"/>
              </a:lnSpc>
              <a:spcBef>
                <a:spcPct val="0"/>
              </a:spcBef>
            </a:pPr>
            <a:r>
              <a:rPr lang="en-GB" sz="3600" u="sng" dirty="0">
                <a:latin typeface="Marykate" panose="020B0604020202020204" charset="0"/>
              </a:rPr>
              <a:t>Supervised time </a:t>
            </a:r>
            <a:r>
              <a:rPr lang="en-GB" sz="3600" dirty="0">
                <a:latin typeface="Marykate" panose="020B0604020202020204" charset="0"/>
              </a:rPr>
              <a:t>– following the preparatory period, you must complete 15 hours of unaided, supervised time. In the 15 hours you must produce a finished outcome or a series of related finished outcomes, informed by your preparatory work. </a:t>
            </a:r>
            <a:endParaRPr lang="en-US" sz="3599" dirty="0">
              <a:solidFill>
                <a:srgbClr val="000000"/>
              </a:solidFill>
              <a:latin typeface="Marykate" panose="020B0604020202020204" charset="0"/>
            </a:endParaRPr>
          </a:p>
        </p:txBody>
      </p:sp>
      <p:grpSp>
        <p:nvGrpSpPr>
          <p:cNvPr id="13" name="Group 13"/>
          <p:cNvGrpSpPr/>
          <p:nvPr/>
        </p:nvGrpSpPr>
        <p:grpSpPr>
          <a:xfrm>
            <a:off x="14759998" y="254360"/>
            <a:ext cx="3105686" cy="2604566"/>
            <a:chOff x="0" y="0"/>
            <a:chExt cx="817958" cy="813700"/>
          </a:xfrm>
          <a:solidFill>
            <a:srgbClr val="FFBCBB"/>
          </a:solidFill>
        </p:grpSpPr>
        <p:sp>
          <p:nvSpPr>
            <p:cNvPr id="14" name="Freeform 14"/>
            <p:cNvSpPr/>
            <p:nvPr/>
          </p:nvSpPr>
          <p:spPr>
            <a:xfrm>
              <a:off x="0" y="0"/>
              <a:ext cx="817959" cy="813700"/>
            </a:xfrm>
            <a:custGeom>
              <a:avLst/>
              <a:gdLst/>
              <a:ahLst/>
              <a:cxnLst/>
              <a:rect l="l" t="t" r="r" b="b"/>
              <a:pathLst>
                <a:path w="817959" h="813700">
                  <a:moveTo>
                    <a:pt x="127134" y="0"/>
                  </a:moveTo>
                  <a:lnTo>
                    <a:pt x="690825" y="0"/>
                  </a:lnTo>
                  <a:cubicBezTo>
                    <a:pt x="724543" y="0"/>
                    <a:pt x="756880" y="13394"/>
                    <a:pt x="780722" y="37237"/>
                  </a:cubicBezTo>
                  <a:cubicBezTo>
                    <a:pt x="804564" y="61079"/>
                    <a:pt x="817959" y="93416"/>
                    <a:pt x="817959" y="127134"/>
                  </a:cubicBezTo>
                  <a:lnTo>
                    <a:pt x="817959" y="686566"/>
                  </a:lnTo>
                  <a:cubicBezTo>
                    <a:pt x="817959" y="756780"/>
                    <a:pt x="761039" y="813700"/>
                    <a:pt x="690825" y="813700"/>
                  </a:cubicBezTo>
                  <a:lnTo>
                    <a:pt x="127134" y="813700"/>
                  </a:lnTo>
                  <a:cubicBezTo>
                    <a:pt x="56920" y="813700"/>
                    <a:pt x="0" y="756780"/>
                    <a:pt x="0" y="686566"/>
                  </a:cubicBezTo>
                  <a:lnTo>
                    <a:pt x="0" y="127134"/>
                  </a:lnTo>
                  <a:cubicBezTo>
                    <a:pt x="0" y="56920"/>
                    <a:pt x="56920" y="0"/>
                    <a:pt x="127134" y="0"/>
                  </a:cubicBezTo>
                  <a:close/>
                </a:path>
              </a:pathLst>
            </a:custGeom>
            <a:grpFill/>
          </p:spPr>
          <p:txBody>
            <a:bodyPr/>
            <a:lstStyle/>
            <a:p>
              <a:endParaRPr lang="en-GB"/>
            </a:p>
          </p:txBody>
        </p:sp>
        <p:sp>
          <p:nvSpPr>
            <p:cNvPr id="15" name="TextBox 15"/>
            <p:cNvSpPr txBox="1"/>
            <p:nvPr/>
          </p:nvSpPr>
          <p:spPr>
            <a:xfrm>
              <a:off x="0" y="-38100"/>
              <a:ext cx="817958" cy="851800"/>
            </a:xfrm>
            <a:prstGeom prst="rect">
              <a:avLst/>
            </a:prstGeom>
            <a:grpFill/>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14934032" y="311197"/>
            <a:ext cx="2757618" cy="2547729"/>
          </a:xfrm>
          <a:prstGeom prst="rect">
            <a:avLst/>
          </a:prstGeom>
        </p:spPr>
        <p:txBody>
          <a:bodyPr lIns="0" tIns="0" rIns="0" bIns="0" rtlCol="0" anchor="t">
            <a:spAutoFit/>
          </a:bodyPr>
          <a:lstStyle/>
          <a:p>
            <a:pPr marL="0" lvl="0" indent="0" algn="ctr">
              <a:lnSpc>
                <a:spcPts val="10248"/>
              </a:lnSpc>
              <a:spcBef>
                <a:spcPct val="0"/>
              </a:spcBef>
            </a:pPr>
            <a:r>
              <a:rPr lang="en-US" sz="7320" spc="768" dirty="0">
                <a:solidFill>
                  <a:srgbClr val="000000"/>
                </a:solidFill>
                <a:latin typeface="Peace Sans"/>
              </a:rPr>
              <a:t>Year 13</a:t>
            </a:r>
          </a:p>
        </p:txBody>
      </p:sp>
    </p:spTree>
    <p:extLst>
      <p:ext uri="{BB962C8B-B14F-4D97-AF65-F5344CB8AC3E}">
        <p14:creationId xmlns:p14="http://schemas.microsoft.com/office/powerpoint/2010/main" val="375342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1180" y="-2815949"/>
            <a:ext cx="16283205" cy="8301493"/>
          </a:xfrm>
          <a:custGeom>
            <a:avLst/>
            <a:gdLst/>
            <a:ahLst/>
            <a:cxnLst/>
            <a:rect l="l" t="t" r="r" b="b"/>
            <a:pathLst>
              <a:path w="16283205" h="8301493">
                <a:moveTo>
                  <a:pt x="0" y="0"/>
                </a:moveTo>
                <a:lnTo>
                  <a:pt x="16283205" y="0"/>
                </a:lnTo>
                <a:lnTo>
                  <a:pt x="16283205" y="8301493"/>
                </a:lnTo>
                <a:lnTo>
                  <a:pt x="0" y="8301493"/>
                </a:lnTo>
                <a:lnTo>
                  <a:pt x="0" y="0"/>
                </a:lnTo>
                <a:close/>
              </a:path>
            </a:pathLst>
          </a:custGeom>
          <a:blipFill>
            <a:blip r:embed="rId2"/>
            <a:stretch>
              <a:fillRect b="-10088"/>
            </a:stretch>
          </a:blipFill>
        </p:spPr>
        <p:txBody>
          <a:bodyPr/>
          <a:lstStyle/>
          <a:p>
            <a:endParaRPr lang="en-GB"/>
          </a:p>
        </p:txBody>
      </p:sp>
      <p:grpSp>
        <p:nvGrpSpPr>
          <p:cNvPr id="3" name="Group 3"/>
          <p:cNvGrpSpPr/>
          <p:nvPr/>
        </p:nvGrpSpPr>
        <p:grpSpPr>
          <a:xfrm>
            <a:off x="871840" y="3475305"/>
            <a:ext cx="4302515" cy="993389"/>
            <a:chOff x="0" y="0"/>
            <a:chExt cx="1133173" cy="261633"/>
          </a:xfrm>
        </p:grpSpPr>
        <p:sp>
          <p:nvSpPr>
            <p:cNvPr id="4" name="Freeform 4"/>
            <p:cNvSpPr/>
            <p:nvPr/>
          </p:nvSpPr>
          <p:spPr>
            <a:xfrm>
              <a:off x="0" y="0"/>
              <a:ext cx="1133173" cy="261633"/>
            </a:xfrm>
            <a:custGeom>
              <a:avLst/>
              <a:gdLst/>
              <a:ahLst/>
              <a:cxnLst/>
              <a:rect l="l" t="t" r="r" b="b"/>
              <a:pathLst>
                <a:path w="1133173" h="261633">
                  <a:moveTo>
                    <a:pt x="91769" y="0"/>
                  </a:moveTo>
                  <a:lnTo>
                    <a:pt x="1041404" y="0"/>
                  </a:lnTo>
                  <a:cubicBezTo>
                    <a:pt x="1065742" y="0"/>
                    <a:pt x="1089084" y="9669"/>
                    <a:pt x="1106294" y="26879"/>
                  </a:cubicBezTo>
                  <a:cubicBezTo>
                    <a:pt x="1123504" y="44089"/>
                    <a:pt x="1133173" y="67430"/>
                    <a:pt x="1133173" y="91769"/>
                  </a:cubicBezTo>
                  <a:lnTo>
                    <a:pt x="1133173" y="169864"/>
                  </a:lnTo>
                  <a:cubicBezTo>
                    <a:pt x="1133173" y="220547"/>
                    <a:pt x="1092086" y="261633"/>
                    <a:pt x="1041404" y="261633"/>
                  </a:cubicBezTo>
                  <a:lnTo>
                    <a:pt x="91769" y="261633"/>
                  </a:lnTo>
                  <a:cubicBezTo>
                    <a:pt x="67430" y="261633"/>
                    <a:pt x="44089" y="251965"/>
                    <a:pt x="26879" y="234755"/>
                  </a:cubicBezTo>
                  <a:cubicBezTo>
                    <a:pt x="9669" y="217545"/>
                    <a:pt x="0" y="194203"/>
                    <a:pt x="0" y="169864"/>
                  </a:cubicBezTo>
                  <a:lnTo>
                    <a:pt x="0" y="91769"/>
                  </a:lnTo>
                  <a:cubicBezTo>
                    <a:pt x="0" y="67430"/>
                    <a:pt x="9669" y="44089"/>
                    <a:pt x="26879" y="26879"/>
                  </a:cubicBezTo>
                  <a:cubicBezTo>
                    <a:pt x="44089" y="9669"/>
                    <a:pt x="67430" y="0"/>
                    <a:pt x="91769" y="0"/>
                  </a:cubicBezTo>
                  <a:close/>
                </a:path>
              </a:pathLst>
            </a:custGeom>
            <a:solidFill>
              <a:srgbClr val="92DF9A"/>
            </a:solidFill>
          </p:spPr>
          <p:txBody>
            <a:bodyPr/>
            <a:lstStyle/>
            <a:p>
              <a:endParaRPr lang="en-GB"/>
            </a:p>
          </p:txBody>
        </p:sp>
        <p:sp>
          <p:nvSpPr>
            <p:cNvPr id="5" name="TextBox 5"/>
            <p:cNvSpPr txBox="1"/>
            <p:nvPr/>
          </p:nvSpPr>
          <p:spPr>
            <a:xfrm>
              <a:off x="0" y="-38100"/>
              <a:ext cx="1133173" cy="299733"/>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6001979" y="2971815"/>
            <a:ext cx="6679697" cy="822073"/>
            <a:chOff x="0" y="0"/>
            <a:chExt cx="1759262" cy="216513"/>
          </a:xfrm>
        </p:grpSpPr>
        <p:sp>
          <p:nvSpPr>
            <p:cNvPr id="7" name="Freeform 7"/>
            <p:cNvSpPr/>
            <p:nvPr/>
          </p:nvSpPr>
          <p:spPr>
            <a:xfrm>
              <a:off x="0" y="0"/>
              <a:ext cx="1759262" cy="216513"/>
            </a:xfrm>
            <a:custGeom>
              <a:avLst/>
              <a:gdLst/>
              <a:ahLst/>
              <a:cxnLst/>
              <a:rect l="l" t="t" r="r" b="b"/>
              <a:pathLst>
                <a:path w="1759262" h="216513">
                  <a:moveTo>
                    <a:pt x="59110" y="0"/>
                  </a:moveTo>
                  <a:lnTo>
                    <a:pt x="1700152" y="0"/>
                  </a:lnTo>
                  <a:cubicBezTo>
                    <a:pt x="1732797" y="0"/>
                    <a:pt x="1759262" y="26465"/>
                    <a:pt x="1759262" y="59110"/>
                  </a:cubicBezTo>
                  <a:lnTo>
                    <a:pt x="1759262" y="157403"/>
                  </a:lnTo>
                  <a:cubicBezTo>
                    <a:pt x="1759262" y="173080"/>
                    <a:pt x="1753034" y="188115"/>
                    <a:pt x="1741949" y="199200"/>
                  </a:cubicBezTo>
                  <a:cubicBezTo>
                    <a:pt x="1730864" y="210285"/>
                    <a:pt x="1715829" y="216513"/>
                    <a:pt x="1700152" y="216513"/>
                  </a:cubicBezTo>
                  <a:lnTo>
                    <a:pt x="59110" y="216513"/>
                  </a:lnTo>
                  <a:cubicBezTo>
                    <a:pt x="26465" y="216513"/>
                    <a:pt x="0" y="190049"/>
                    <a:pt x="0" y="157403"/>
                  </a:cubicBezTo>
                  <a:lnTo>
                    <a:pt x="0" y="59110"/>
                  </a:lnTo>
                  <a:cubicBezTo>
                    <a:pt x="0" y="43433"/>
                    <a:pt x="6228" y="28398"/>
                    <a:pt x="17313" y="17313"/>
                  </a:cubicBezTo>
                  <a:cubicBezTo>
                    <a:pt x="28398" y="6228"/>
                    <a:pt x="43433" y="0"/>
                    <a:pt x="59110" y="0"/>
                  </a:cubicBezTo>
                  <a:close/>
                </a:path>
              </a:pathLst>
            </a:custGeom>
            <a:solidFill>
              <a:srgbClr val="7FB7FB"/>
            </a:solidFill>
          </p:spPr>
          <p:txBody>
            <a:bodyPr/>
            <a:lstStyle/>
            <a:p>
              <a:endParaRPr lang="en-GB"/>
            </a:p>
          </p:txBody>
        </p:sp>
        <p:sp>
          <p:nvSpPr>
            <p:cNvPr id="8" name="TextBox 8"/>
            <p:cNvSpPr txBox="1"/>
            <p:nvPr/>
          </p:nvSpPr>
          <p:spPr>
            <a:xfrm>
              <a:off x="0" y="-38100"/>
              <a:ext cx="1759262" cy="254613"/>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10277" y="1028700"/>
            <a:ext cx="16759715" cy="1352494"/>
            <a:chOff x="0" y="0"/>
            <a:chExt cx="4414081" cy="356212"/>
          </a:xfrm>
        </p:grpSpPr>
        <p:sp>
          <p:nvSpPr>
            <p:cNvPr id="10" name="Freeform 10"/>
            <p:cNvSpPr/>
            <p:nvPr/>
          </p:nvSpPr>
          <p:spPr>
            <a:xfrm>
              <a:off x="0" y="0"/>
              <a:ext cx="4414081" cy="356212"/>
            </a:xfrm>
            <a:custGeom>
              <a:avLst/>
              <a:gdLst/>
              <a:ahLst/>
              <a:cxnLst/>
              <a:rect l="l" t="t" r="r" b="b"/>
              <a:pathLst>
                <a:path w="4414081" h="356212">
                  <a:moveTo>
                    <a:pt x="23559" y="0"/>
                  </a:moveTo>
                  <a:lnTo>
                    <a:pt x="4390523" y="0"/>
                  </a:lnTo>
                  <a:cubicBezTo>
                    <a:pt x="4396771" y="0"/>
                    <a:pt x="4402763" y="2482"/>
                    <a:pt x="4407181" y="6900"/>
                  </a:cubicBezTo>
                  <a:cubicBezTo>
                    <a:pt x="4411599" y="11318"/>
                    <a:pt x="4414081" y="17311"/>
                    <a:pt x="4414081" y="23559"/>
                  </a:cubicBezTo>
                  <a:lnTo>
                    <a:pt x="4414081" y="332654"/>
                  </a:lnTo>
                  <a:cubicBezTo>
                    <a:pt x="4414081" y="338902"/>
                    <a:pt x="4411599" y="344894"/>
                    <a:pt x="4407181" y="349312"/>
                  </a:cubicBezTo>
                  <a:cubicBezTo>
                    <a:pt x="4402763" y="353730"/>
                    <a:pt x="4396771" y="356212"/>
                    <a:pt x="4390523" y="356212"/>
                  </a:cubicBezTo>
                  <a:lnTo>
                    <a:pt x="23559" y="356212"/>
                  </a:lnTo>
                  <a:cubicBezTo>
                    <a:pt x="17311" y="356212"/>
                    <a:pt x="11318" y="353730"/>
                    <a:pt x="6900" y="349312"/>
                  </a:cubicBezTo>
                  <a:cubicBezTo>
                    <a:pt x="2482" y="344894"/>
                    <a:pt x="0" y="338902"/>
                    <a:pt x="0" y="332654"/>
                  </a:cubicBezTo>
                  <a:lnTo>
                    <a:pt x="0" y="23559"/>
                  </a:lnTo>
                  <a:cubicBezTo>
                    <a:pt x="0" y="17311"/>
                    <a:pt x="2482" y="11318"/>
                    <a:pt x="6900" y="6900"/>
                  </a:cubicBezTo>
                  <a:cubicBezTo>
                    <a:pt x="11318" y="2482"/>
                    <a:pt x="17311" y="0"/>
                    <a:pt x="23559" y="0"/>
                  </a:cubicBezTo>
                  <a:close/>
                </a:path>
              </a:pathLst>
            </a:custGeom>
            <a:solidFill>
              <a:srgbClr val="FFEA43"/>
            </a:solidFill>
          </p:spPr>
          <p:txBody>
            <a:bodyPr/>
            <a:lstStyle/>
            <a:p>
              <a:endParaRPr lang="en-GB"/>
            </a:p>
          </p:txBody>
        </p:sp>
        <p:sp>
          <p:nvSpPr>
            <p:cNvPr id="11" name="TextBox 11"/>
            <p:cNvSpPr txBox="1"/>
            <p:nvPr/>
          </p:nvSpPr>
          <p:spPr>
            <a:xfrm>
              <a:off x="0" y="-38100"/>
              <a:ext cx="4414081" cy="394312"/>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995512" y="1007106"/>
            <a:ext cx="16296977" cy="1252807"/>
          </a:xfrm>
          <a:prstGeom prst="rect">
            <a:avLst/>
          </a:prstGeom>
        </p:spPr>
        <p:txBody>
          <a:bodyPr lIns="0" tIns="0" rIns="0" bIns="0" rtlCol="0" anchor="t">
            <a:spAutoFit/>
          </a:bodyPr>
          <a:lstStyle/>
          <a:p>
            <a:pPr marL="0" lvl="0" indent="0" algn="ctr">
              <a:lnSpc>
                <a:spcPts val="10222"/>
              </a:lnSpc>
              <a:spcBef>
                <a:spcPct val="0"/>
              </a:spcBef>
            </a:pPr>
            <a:r>
              <a:rPr lang="en-US" sz="7301" spc="438">
                <a:solidFill>
                  <a:srgbClr val="000000"/>
                </a:solidFill>
                <a:latin typeface="Peace Sans"/>
              </a:rPr>
              <a:t>Skills, techniques and process</a:t>
            </a:r>
          </a:p>
        </p:txBody>
      </p:sp>
      <p:sp>
        <p:nvSpPr>
          <p:cNvPr id="13" name="TextBox 13"/>
          <p:cNvSpPr txBox="1"/>
          <p:nvPr/>
        </p:nvSpPr>
        <p:spPr>
          <a:xfrm>
            <a:off x="610277" y="4711746"/>
            <a:ext cx="4564078" cy="5051379"/>
          </a:xfrm>
          <a:prstGeom prst="rect">
            <a:avLst/>
          </a:prstGeom>
        </p:spPr>
        <p:txBody>
          <a:bodyPr lIns="0" tIns="0" rIns="0" bIns="0" rtlCol="0" anchor="t">
            <a:spAutoFit/>
          </a:bodyPr>
          <a:lstStyle/>
          <a:p>
            <a:pPr marL="621107" lvl="1" indent="-310554" algn="just">
              <a:lnSpc>
                <a:spcPts val="4027"/>
              </a:lnSpc>
              <a:buFont typeface="Arial"/>
              <a:buChar char="•"/>
            </a:pPr>
            <a:r>
              <a:rPr lang="en-US" sz="2876">
                <a:solidFill>
                  <a:srgbClr val="000000"/>
                </a:solidFill>
                <a:latin typeface="Marykate"/>
              </a:rPr>
              <a:t> Different methods of Drawing fit for purpose </a:t>
            </a:r>
          </a:p>
          <a:p>
            <a:pPr marL="621107" lvl="1" indent="-310554" algn="just">
              <a:lnSpc>
                <a:spcPts val="4027"/>
              </a:lnSpc>
              <a:buFont typeface="Arial"/>
              <a:buChar char="•"/>
            </a:pPr>
            <a:r>
              <a:rPr lang="en-US" sz="2876">
                <a:solidFill>
                  <a:srgbClr val="000000"/>
                </a:solidFill>
                <a:latin typeface="Marykate"/>
              </a:rPr>
              <a:t>Recording ideas visually and through written formats</a:t>
            </a:r>
          </a:p>
          <a:p>
            <a:pPr marL="621107" lvl="1" indent="-310554" algn="just">
              <a:lnSpc>
                <a:spcPts val="4027"/>
              </a:lnSpc>
              <a:buFont typeface="Arial"/>
              <a:buChar char="•"/>
            </a:pPr>
            <a:r>
              <a:rPr lang="en-US" sz="2876">
                <a:solidFill>
                  <a:srgbClr val="000000"/>
                </a:solidFill>
                <a:latin typeface="Marykate"/>
              </a:rPr>
              <a:t>Photography </a:t>
            </a:r>
          </a:p>
          <a:p>
            <a:pPr marL="621107" lvl="1" indent="-310554" algn="just">
              <a:lnSpc>
                <a:spcPts val="4027"/>
              </a:lnSpc>
              <a:buFont typeface="Arial"/>
              <a:buChar char="•"/>
            </a:pPr>
            <a:r>
              <a:rPr lang="en-US" sz="2876">
                <a:solidFill>
                  <a:srgbClr val="000000"/>
                </a:solidFill>
                <a:latin typeface="Marykate"/>
              </a:rPr>
              <a:t> Collecting and sourcing imagery</a:t>
            </a:r>
          </a:p>
          <a:p>
            <a:pPr marL="621107" lvl="1" indent="-310554" algn="just">
              <a:lnSpc>
                <a:spcPts val="4027"/>
              </a:lnSpc>
              <a:buFont typeface="Arial"/>
              <a:buChar char="•"/>
            </a:pPr>
            <a:r>
              <a:rPr lang="en-US" sz="2876">
                <a:solidFill>
                  <a:srgbClr val="000000"/>
                </a:solidFill>
                <a:latin typeface="Marykate"/>
              </a:rPr>
              <a:t>Annotations </a:t>
            </a:r>
          </a:p>
          <a:p>
            <a:pPr marL="621107" lvl="1" indent="-310554" algn="just">
              <a:lnSpc>
                <a:spcPts val="4027"/>
              </a:lnSpc>
              <a:buFont typeface="Arial"/>
              <a:buChar char="•"/>
            </a:pPr>
            <a:r>
              <a:rPr lang="en-US" sz="2876">
                <a:solidFill>
                  <a:srgbClr val="000000"/>
                </a:solidFill>
                <a:latin typeface="Marykate"/>
              </a:rPr>
              <a:t>Exploring other subject specific media and techniques to record ideas.  </a:t>
            </a:r>
          </a:p>
        </p:txBody>
      </p:sp>
      <p:sp>
        <p:nvSpPr>
          <p:cNvPr id="14" name="TextBox 14"/>
          <p:cNvSpPr txBox="1"/>
          <p:nvPr/>
        </p:nvSpPr>
        <p:spPr>
          <a:xfrm>
            <a:off x="5716229" y="3996840"/>
            <a:ext cx="7248910" cy="6061029"/>
          </a:xfrm>
          <a:prstGeom prst="rect">
            <a:avLst/>
          </a:prstGeom>
        </p:spPr>
        <p:txBody>
          <a:bodyPr lIns="0" tIns="0" rIns="0" bIns="0" rtlCol="0" anchor="t">
            <a:spAutoFit/>
          </a:bodyPr>
          <a:lstStyle/>
          <a:p>
            <a:pPr marL="621107" lvl="1" indent="-310554">
              <a:lnSpc>
                <a:spcPts val="4027"/>
              </a:lnSpc>
              <a:buFont typeface="Arial"/>
              <a:buChar char="•"/>
            </a:pPr>
            <a:r>
              <a:rPr lang="en-US" sz="2876" dirty="0">
                <a:solidFill>
                  <a:srgbClr val="0B0A07"/>
                </a:solidFill>
                <a:latin typeface="Marykate"/>
              </a:rPr>
              <a:t>How to structure and </a:t>
            </a:r>
            <a:r>
              <a:rPr lang="en-US" sz="2876" dirty="0" err="1">
                <a:solidFill>
                  <a:srgbClr val="0B0A07"/>
                </a:solidFill>
                <a:latin typeface="Marykate"/>
              </a:rPr>
              <a:t>organise</a:t>
            </a:r>
            <a:r>
              <a:rPr lang="en-US" sz="2876" dirty="0">
                <a:solidFill>
                  <a:srgbClr val="0B0A07"/>
                </a:solidFill>
                <a:latin typeface="Marykate"/>
              </a:rPr>
              <a:t> sketchbooks</a:t>
            </a:r>
          </a:p>
          <a:p>
            <a:pPr marL="621107" lvl="1" indent="-310554">
              <a:lnSpc>
                <a:spcPts val="4027"/>
              </a:lnSpc>
              <a:buFont typeface="Arial"/>
              <a:buChar char="•"/>
            </a:pPr>
            <a:r>
              <a:rPr lang="en-US" sz="2876" dirty="0">
                <a:solidFill>
                  <a:srgbClr val="0B0A07"/>
                </a:solidFill>
                <a:latin typeface="Marykate"/>
              </a:rPr>
              <a:t> Different ways of researching and investigating ideas </a:t>
            </a:r>
          </a:p>
          <a:p>
            <a:pPr marL="621107" lvl="1" indent="-310554">
              <a:lnSpc>
                <a:spcPts val="4027"/>
              </a:lnSpc>
              <a:buFont typeface="Arial"/>
              <a:buChar char="•"/>
            </a:pPr>
            <a:r>
              <a:rPr lang="en-US" sz="2876" dirty="0">
                <a:solidFill>
                  <a:srgbClr val="0B0A07"/>
                </a:solidFill>
                <a:latin typeface="Marykate"/>
              </a:rPr>
              <a:t>How to handle a range of materials and processes</a:t>
            </a:r>
          </a:p>
          <a:p>
            <a:pPr marL="621107" lvl="1" indent="-310554">
              <a:lnSpc>
                <a:spcPts val="4027"/>
              </a:lnSpc>
              <a:buFont typeface="Arial"/>
              <a:buChar char="•"/>
            </a:pPr>
            <a:r>
              <a:rPr lang="en-US" sz="2876" dirty="0">
                <a:solidFill>
                  <a:srgbClr val="0B0A07"/>
                </a:solidFill>
                <a:latin typeface="Marykate"/>
              </a:rPr>
              <a:t>Creative experimentation of materials and ideas </a:t>
            </a:r>
          </a:p>
          <a:p>
            <a:pPr marL="621107" lvl="1" indent="-310554">
              <a:lnSpc>
                <a:spcPts val="4027"/>
              </a:lnSpc>
              <a:buFont typeface="Arial"/>
              <a:buChar char="•"/>
            </a:pPr>
            <a:r>
              <a:rPr lang="en-US" sz="2876" dirty="0">
                <a:solidFill>
                  <a:srgbClr val="0B0A07"/>
                </a:solidFill>
                <a:latin typeface="Marykate"/>
              </a:rPr>
              <a:t>Effective ways of exploring critical/ contextual materials </a:t>
            </a:r>
          </a:p>
          <a:p>
            <a:pPr marL="621107" lvl="1" indent="-310554">
              <a:lnSpc>
                <a:spcPts val="4027"/>
              </a:lnSpc>
              <a:buFont typeface="Arial"/>
              <a:buChar char="•"/>
            </a:pPr>
            <a:r>
              <a:rPr lang="en-US" sz="2876" dirty="0">
                <a:solidFill>
                  <a:srgbClr val="0B0A07"/>
                </a:solidFill>
                <a:latin typeface="Marykate"/>
              </a:rPr>
              <a:t>Different ways of analysing and responding to the work of others </a:t>
            </a:r>
          </a:p>
          <a:p>
            <a:pPr marL="621107" lvl="1" indent="-310554">
              <a:lnSpc>
                <a:spcPts val="4027"/>
              </a:lnSpc>
              <a:buFont typeface="Arial"/>
              <a:buChar char="•"/>
            </a:pPr>
            <a:r>
              <a:rPr lang="en-US" sz="2876" dirty="0">
                <a:solidFill>
                  <a:srgbClr val="0B0A07"/>
                </a:solidFill>
                <a:latin typeface="Marykate"/>
              </a:rPr>
              <a:t>Learners are introduced to appropriate media, materials, equipment and software related to their course and learn about how to present work effectively.</a:t>
            </a:r>
          </a:p>
        </p:txBody>
      </p:sp>
      <p:sp>
        <p:nvSpPr>
          <p:cNvPr id="15" name="TextBox 15"/>
          <p:cNvSpPr txBox="1"/>
          <p:nvPr/>
        </p:nvSpPr>
        <p:spPr>
          <a:xfrm>
            <a:off x="1044953" y="3552715"/>
            <a:ext cx="4040953" cy="681991"/>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Marykate"/>
              </a:rPr>
              <a:t>Recording ideas</a:t>
            </a:r>
          </a:p>
        </p:txBody>
      </p:sp>
      <p:grpSp>
        <p:nvGrpSpPr>
          <p:cNvPr id="16" name="Group 16"/>
          <p:cNvGrpSpPr/>
          <p:nvPr/>
        </p:nvGrpSpPr>
        <p:grpSpPr>
          <a:xfrm>
            <a:off x="13562203" y="3055170"/>
            <a:ext cx="4410261" cy="1349612"/>
            <a:chOff x="0" y="0"/>
            <a:chExt cx="1161550" cy="355453"/>
          </a:xfrm>
        </p:grpSpPr>
        <p:sp>
          <p:nvSpPr>
            <p:cNvPr id="17" name="Freeform 17"/>
            <p:cNvSpPr/>
            <p:nvPr/>
          </p:nvSpPr>
          <p:spPr>
            <a:xfrm>
              <a:off x="0" y="0"/>
              <a:ext cx="1161550" cy="355453"/>
            </a:xfrm>
            <a:custGeom>
              <a:avLst/>
              <a:gdLst/>
              <a:ahLst/>
              <a:cxnLst/>
              <a:rect l="l" t="t" r="r" b="b"/>
              <a:pathLst>
                <a:path w="1161550" h="355453">
                  <a:moveTo>
                    <a:pt x="89527" y="0"/>
                  </a:moveTo>
                  <a:lnTo>
                    <a:pt x="1072023" y="0"/>
                  </a:lnTo>
                  <a:cubicBezTo>
                    <a:pt x="1095767" y="0"/>
                    <a:pt x="1118539" y="9432"/>
                    <a:pt x="1135328" y="26222"/>
                  </a:cubicBezTo>
                  <a:cubicBezTo>
                    <a:pt x="1152118" y="43011"/>
                    <a:pt x="1161550" y="65783"/>
                    <a:pt x="1161550" y="89527"/>
                  </a:cubicBezTo>
                  <a:lnTo>
                    <a:pt x="1161550" y="265926"/>
                  </a:lnTo>
                  <a:cubicBezTo>
                    <a:pt x="1161550" y="289670"/>
                    <a:pt x="1152118" y="312442"/>
                    <a:pt x="1135328" y="329231"/>
                  </a:cubicBezTo>
                  <a:cubicBezTo>
                    <a:pt x="1118539" y="346021"/>
                    <a:pt x="1095767" y="355453"/>
                    <a:pt x="1072023" y="355453"/>
                  </a:cubicBezTo>
                  <a:lnTo>
                    <a:pt x="89527" y="355453"/>
                  </a:lnTo>
                  <a:cubicBezTo>
                    <a:pt x="65783" y="355453"/>
                    <a:pt x="43011" y="346021"/>
                    <a:pt x="26222" y="329231"/>
                  </a:cubicBezTo>
                  <a:cubicBezTo>
                    <a:pt x="9432" y="312442"/>
                    <a:pt x="0" y="289670"/>
                    <a:pt x="0" y="265926"/>
                  </a:cubicBezTo>
                  <a:lnTo>
                    <a:pt x="0" y="89527"/>
                  </a:lnTo>
                  <a:cubicBezTo>
                    <a:pt x="0" y="65783"/>
                    <a:pt x="9432" y="43011"/>
                    <a:pt x="26222" y="26222"/>
                  </a:cubicBezTo>
                  <a:cubicBezTo>
                    <a:pt x="43011" y="9432"/>
                    <a:pt x="65783" y="0"/>
                    <a:pt x="89527" y="0"/>
                  </a:cubicBezTo>
                  <a:close/>
                </a:path>
              </a:pathLst>
            </a:custGeom>
            <a:solidFill>
              <a:srgbClr val="FA7A9D"/>
            </a:solidFill>
          </p:spPr>
          <p:txBody>
            <a:bodyPr/>
            <a:lstStyle/>
            <a:p>
              <a:endParaRPr lang="en-GB"/>
            </a:p>
          </p:txBody>
        </p:sp>
        <p:sp>
          <p:nvSpPr>
            <p:cNvPr id="18" name="TextBox 18"/>
            <p:cNvSpPr txBox="1"/>
            <p:nvPr/>
          </p:nvSpPr>
          <p:spPr>
            <a:xfrm>
              <a:off x="0" y="-38100"/>
              <a:ext cx="1161550" cy="393553"/>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3562203" y="2998455"/>
            <a:ext cx="4286757" cy="1367791"/>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Marykate"/>
              </a:rPr>
              <a:t> Personal and meaningful response</a:t>
            </a:r>
          </a:p>
        </p:txBody>
      </p:sp>
      <p:sp>
        <p:nvSpPr>
          <p:cNvPr id="20" name="TextBox 20"/>
          <p:cNvSpPr txBox="1"/>
          <p:nvPr/>
        </p:nvSpPr>
        <p:spPr>
          <a:xfrm>
            <a:off x="13146846" y="4627123"/>
            <a:ext cx="4680505" cy="4821192"/>
          </a:xfrm>
          <a:prstGeom prst="rect">
            <a:avLst/>
          </a:prstGeom>
        </p:spPr>
        <p:txBody>
          <a:bodyPr wrap="square" lIns="0" tIns="0" rIns="0" bIns="0" rtlCol="0" anchor="t">
            <a:spAutoFit/>
          </a:bodyPr>
          <a:lstStyle/>
          <a:p>
            <a:pPr marL="582925" lvl="1" indent="-291463" algn="just">
              <a:lnSpc>
                <a:spcPts val="3779"/>
              </a:lnSpc>
              <a:buFont typeface="Arial"/>
              <a:buChar char="•"/>
            </a:pPr>
            <a:r>
              <a:rPr lang="en-US" sz="2699" dirty="0">
                <a:solidFill>
                  <a:srgbClr val="000000"/>
                </a:solidFill>
                <a:latin typeface="Marykate"/>
              </a:rPr>
              <a:t>Creating different ideas throughout the development phase</a:t>
            </a:r>
          </a:p>
          <a:p>
            <a:pPr marL="582925" lvl="1" indent="-291463" algn="just">
              <a:lnSpc>
                <a:spcPts val="3779"/>
              </a:lnSpc>
              <a:buFont typeface="Arial"/>
              <a:buChar char="•"/>
            </a:pPr>
            <a:r>
              <a:rPr lang="en-US" sz="2699" dirty="0">
                <a:solidFill>
                  <a:srgbClr val="000000"/>
                </a:solidFill>
                <a:latin typeface="Marykate"/>
              </a:rPr>
              <a:t> Making work which is informed by the work of others</a:t>
            </a:r>
          </a:p>
          <a:p>
            <a:pPr marL="582925" lvl="1" indent="-291463" algn="just">
              <a:lnSpc>
                <a:spcPts val="3779"/>
              </a:lnSpc>
              <a:buFont typeface="Arial"/>
              <a:buChar char="•"/>
            </a:pPr>
            <a:r>
              <a:rPr lang="en-US" sz="2699" dirty="0">
                <a:solidFill>
                  <a:srgbClr val="000000"/>
                </a:solidFill>
                <a:latin typeface="Marykate"/>
              </a:rPr>
              <a:t>Developing independent ideas</a:t>
            </a:r>
          </a:p>
          <a:p>
            <a:pPr marL="582925" lvl="1" indent="-291463" algn="just">
              <a:lnSpc>
                <a:spcPts val="3779"/>
              </a:lnSpc>
              <a:buFont typeface="Arial"/>
              <a:buChar char="•"/>
            </a:pPr>
            <a:r>
              <a:rPr lang="en-US" sz="2699" dirty="0">
                <a:solidFill>
                  <a:srgbClr val="000000"/>
                </a:solidFill>
                <a:latin typeface="Marykate"/>
              </a:rPr>
              <a:t> Making final pieces which reflect your development and journey through the projects</a:t>
            </a:r>
          </a:p>
          <a:p>
            <a:pPr marL="582925" lvl="1" indent="-291463" algn="just">
              <a:lnSpc>
                <a:spcPts val="3779"/>
              </a:lnSpc>
              <a:buFont typeface="Arial"/>
              <a:buChar char="•"/>
            </a:pPr>
            <a:r>
              <a:rPr lang="en-US" sz="2699" dirty="0">
                <a:solidFill>
                  <a:srgbClr val="000000"/>
                </a:solidFill>
                <a:latin typeface="Marykate"/>
              </a:rPr>
              <a:t>Using appropriate materials and techniques</a:t>
            </a:r>
          </a:p>
        </p:txBody>
      </p:sp>
      <p:sp>
        <p:nvSpPr>
          <p:cNvPr id="21" name="TextBox 21"/>
          <p:cNvSpPr txBox="1"/>
          <p:nvPr/>
        </p:nvSpPr>
        <p:spPr>
          <a:xfrm>
            <a:off x="6353671" y="3041539"/>
            <a:ext cx="5580658" cy="606426"/>
          </a:xfrm>
          <a:prstGeom prst="rect">
            <a:avLst/>
          </a:prstGeom>
        </p:spPr>
        <p:txBody>
          <a:bodyPr lIns="0" tIns="0" rIns="0" bIns="0" rtlCol="0" anchor="t">
            <a:spAutoFit/>
          </a:bodyPr>
          <a:lstStyle/>
          <a:p>
            <a:pPr algn="ctr">
              <a:lnSpc>
                <a:spcPts val="4899"/>
              </a:lnSpc>
              <a:spcBef>
                <a:spcPct val="0"/>
              </a:spcBef>
            </a:pPr>
            <a:r>
              <a:rPr lang="en-US" sz="3499">
                <a:solidFill>
                  <a:srgbClr val="000000"/>
                </a:solidFill>
                <a:latin typeface="Marykate"/>
              </a:rPr>
              <a:t>Techniques and processes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0F483BC0-2003-AFEE-A1EB-756383950EE9}"/>
              </a:ext>
            </a:extLst>
          </p:cNvPr>
          <p:cNvGrpSpPr/>
          <p:nvPr/>
        </p:nvGrpSpPr>
        <p:grpSpPr>
          <a:xfrm>
            <a:off x="228600" y="8076327"/>
            <a:ext cx="17776043" cy="2096373"/>
            <a:chOff x="0" y="0"/>
            <a:chExt cx="4194135" cy="216732"/>
          </a:xfrm>
        </p:grpSpPr>
        <p:sp>
          <p:nvSpPr>
            <p:cNvPr id="10" name="Freeform 4">
              <a:extLst>
                <a:ext uri="{FF2B5EF4-FFF2-40B4-BE49-F238E27FC236}">
                  <a16:creationId xmlns:a16="http://schemas.microsoft.com/office/drawing/2014/main" id="{93383E3D-314D-5436-344D-B2A08117A397}"/>
                </a:ext>
              </a:extLst>
            </p:cNvPr>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solidFill>
              <a:srgbClr val="FFCDD5"/>
            </a:solidFill>
          </p:spPr>
          <p:txBody>
            <a:bodyPr/>
            <a:lstStyle/>
            <a:p>
              <a:endParaRPr lang="en-GB"/>
            </a:p>
          </p:txBody>
        </p:sp>
        <p:sp>
          <p:nvSpPr>
            <p:cNvPr id="11" name="TextBox 5">
              <a:extLst>
                <a:ext uri="{FF2B5EF4-FFF2-40B4-BE49-F238E27FC236}">
                  <a16:creationId xmlns:a16="http://schemas.microsoft.com/office/drawing/2014/main" id="{0E72E7E3-BBEF-AB04-6E38-198A3DC04584}"/>
                </a:ext>
              </a:extLst>
            </p:cNvPr>
            <p:cNvSpPr txBox="1"/>
            <p:nvPr/>
          </p:nvSpPr>
          <p:spPr>
            <a:xfrm>
              <a:off x="0" y="-38100"/>
              <a:ext cx="4194135" cy="254832"/>
            </a:xfrm>
            <a:prstGeom prst="rect">
              <a:avLst/>
            </a:prstGeom>
          </p:spPr>
          <p:txBody>
            <a:bodyPr lIns="50800" tIns="50800" rIns="50800" bIns="50800" rtlCol="0" anchor="ctr"/>
            <a:lstStyle/>
            <a:p>
              <a:pPr algn="ctr">
                <a:lnSpc>
                  <a:spcPts val="2659"/>
                </a:lnSpc>
                <a:spcBef>
                  <a:spcPct val="0"/>
                </a:spcBef>
              </a:pPr>
              <a:endParaRPr/>
            </a:p>
          </p:txBody>
        </p:sp>
      </p:grpSp>
      <p:sp>
        <p:nvSpPr>
          <p:cNvPr id="2" name="Freeform 2"/>
          <p:cNvSpPr/>
          <p:nvPr/>
        </p:nvSpPr>
        <p:spPr>
          <a:xfrm>
            <a:off x="1248375" y="-1442585"/>
            <a:ext cx="16230600" cy="8115300"/>
          </a:xfrm>
          <a:custGeom>
            <a:avLst/>
            <a:gdLst/>
            <a:ahLst/>
            <a:cxnLst/>
            <a:rect l="l" t="t" r="r" b="b"/>
            <a:pathLst>
              <a:path w="16230600" h="8115300">
                <a:moveTo>
                  <a:pt x="0" y="0"/>
                </a:moveTo>
                <a:lnTo>
                  <a:pt x="16230600" y="0"/>
                </a:lnTo>
                <a:lnTo>
                  <a:pt x="16230600" y="8115300"/>
                </a:lnTo>
                <a:lnTo>
                  <a:pt x="0" y="81153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028700" y="2892895"/>
            <a:ext cx="15924607" cy="822905"/>
            <a:chOff x="0" y="0"/>
            <a:chExt cx="4194135" cy="216732"/>
          </a:xfrm>
          <a:solidFill>
            <a:srgbClr val="FBA4FC"/>
          </a:solidFill>
        </p:grpSpPr>
        <p:sp>
          <p:nvSpPr>
            <p:cNvPr id="4" name="Freeform 4"/>
            <p:cNvSpPr/>
            <p:nvPr/>
          </p:nvSpPr>
          <p:spPr>
            <a:xfrm>
              <a:off x="0" y="0"/>
              <a:ext cx="4194135" cy="216732"/>
            </a:xfrm>
            <a:custGeom>
              <a:avLst/>
              <a:gdLst/>
              <a:ahLst/>
              <a:cxnLst/>
              <a:rect l="l" t="t" r="r" b="b"/>
              <a:pathLst>
                <a:path w="4194135" h="216732">
                  <a:moveTo>
                    <a:pt x="24794" y="0"/>
                  </a:moveTo>
                  <a:lnTo>
                    <a:pt x="4169341" y="0"/>
                  </a:lnTo>
                  <a:cubicBezTo>
                    <a:pt x="4175917" y="0"/>
                    <a:pt x="4182223" y="2612"/>
                    <a:pt x="4186873" y="7262"/>
                  </a:cubicBezTo>
                  <a:cubicBezTo>
                    <a:pt x="4191523" y="11912"/>
                    <a:pt x="4194135" y="18218"/>
                    <a:pt x="4194135" y="24794"/>
                  </a:cubicBezTo>
                  <a:lnTo>
                    <a:pt x="4194135" y="191938"/>
                  </a:lnTo>
                  <a:cubicBezTo>
                    <a:pt x="4194135" y="198514"/>
                    <a:pt x="4191523" y="204820"/>
                    <a:pt x="4186873" y="209470"/>
                  </a:cubicBezTo>
                  <a:cubicBezTo>
                    <a:pt x="4182223" y="214120"/>
                    <a:pt x="4175917" y="216732"/>
                    <a:pt x="4169341" y="216732"/>
                  </a:cubicBezTo>
                  <a:lnTo>
                    <a:pt x="24794" y="216732"/>
                  </a:lnTo>
                  <a:cubicBezTo>
                    <a:pt x="18218" y="216732"/>
                    <a:pt x="11912" y="214120"/>
                    <a:pt x="7262" y="209470"/>
                  </a:cubicBezTo>
                  <a:cubicBezTo>
                    <a:pt x="2612" y="204820"/>
                    <a:pt x="0" y="198514"/>
                    <a:pt x="0" y="191938"/>
                  </a:cubicBezTo>
                  <a:lnTo>
                    <a:pt x="0" y="24794"/>
                  </a:lnTo>
                  <a:cubicBezTo>
                    <a:pt x="0" y="18218"/>
                    <a:pt x="2612" y="11912"/>
                    <a:pt x="7262" y="7262"/>
                  </a:cubicBezTo>
                  <a:cubicBezTo>
                    <a:pt x="11912" y="2612"/>
                    <a:pt x="18218" y="0"/>
                    <a:pt x="24794" y="0"/>
                  </a:cubicBezTo>
                  <a:close/>
                </a:path>
              </a:pathLst>
            </a:custGeom>
            <a:grpFill/>
          </p:spPr>
          <p:txBody>
            <a:bodyPr/>
            <a:lstStyle/>
            <a:p>
              <a:endParaRPr lang="en-GB"/>
            </a:p>
          </p:txBody>
        </p:sp>
        <p:sp>
          <p:nvSpPr>
            <p:cNvPr id="5" name="TextBox 5"/>
            <p:cNvSpPr txBox="1"/>
            <p:nvPr/>
          </p:nvSpPr>
          <p:spPr>
            <a:xfrm>
              <a:off x="0" y="-38100"/>
              <a:ext cx="4194135" cy="254832"/>
            </a:xfrm>
            <a:prstGeom prst="rect">
              <a:avLst/>
            </a:prstGeom>
            <a:grpFill/>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248375" y="1372044"/>
            <a:ext cx="15134924" cy="2222499"/>
          </a:xfrm>
          <a:prstGeom prst="rect">
            <a:avLst/>
          </a:prstGeom>
        </p:spPr>
        <p:txBody>
          <a:bodyPr lIns="0" tIns="0" rIns="0" bIns="0" rtlCol="0" anchor="t">
            <a:spAutoFit/>
          </a:bodyPr>
          <a:lstStyle/>
          <a:p>
            <a:pPr marL="0" lvl="0" indent="0" algn="ctr">
              <a:lnSpc>
                <a:spcPts val="18200"/>
              </a:lnSpc>
              <a:spcBef>
                <a:spcPct val="0"/>
              </a:spcBef>
            </a:pPr>
            <a:r>
              <a:rPr lang="en-US" sz="13000" spc="1209" dirty="0">
                <a:solidFill>
                  <a:srgbClr val="000000"/>
                </a:solidFill>
                <a:latin typeface="Peace Sans"/>
              </a:rPr>
              <a:t>FINE ART</a:t>
            </a:r>
          </a:p>
        </p:txBody>
      </p:sp>
      <p:sp>
        <p:nvSpPr>
          <p:cNvPr id="7" name="TextBox 7"/>
          <p:cNvSpPr txBox="1"/>
          <p:nvPr/>
        </p:nvSpPr>
        <p:spPr>
          <a:xfrm>
            <a:off x="722707" y="4178934"/>
            <a:ext cx="17281936" cy="3464282"/>
          </a:xfrm>
          <a:prstGeom prst="rect">
            <a:avLst/>
          </a:prstGeom>
        </p:spPr>
        <p:txBody>
          <a:bodyPr lIns="0" tIns="0" rIns="0" bIns="0" rtlCol="0" anchor="t">
            <a:spAutoFit/>
          </a:bodyPr>
          <a:lstStyle/>
          <a:p>
            <a:pPr algn="ctr">
              <a:lnSpc>
                <a:spcPts val="5459"/>
              </a:lnSpc>
              <a:spcBef>
                <a:spcPct val="0"/>
              </a:spcBef>
            </a:pPr>
            <a:r>
              <a:rPr lang="en-US" sz="4400" dirty="0">
                <a:solidFill>
                  <a:srgbClr val="000000"/>
                </a:solidFill>
                <a:latin typeface="Marykate"/>
              </a:rPr>
              <a:t>Fine Art is a highly creative and exciting subject, which enables you to develop a portfolio of work, which is essential if you wish to pursue a career in Architecture, Fine Art or any other Design related university degrees. If you have an interest in Fine Art then this is the course for you, as it will engage you with in a wide range of artistic tasks in drawing, painting, mixed media, sculpture, installation, photography and printmaking. </a:t>
            </a:r>
          </a:p>
        </p:txBody>
      </p:sp>
      <p:sp>
        <p:nvSpPr>
          <p:cNvPr id="8" name="TextBox 8"/>
          <p:cNvSpPr txBox="1"/>
          <p:nvPr/>
        </p:nvSpPr>
        <p:spPr>
          <a:xfrm>
            <a:off x="283357" y="8095835"/>
            <a:ext cx="17487988" cy="1731243"/>
          </a:xfrm>
          <a:prstGeom prst="rect">
            <a:avLst/>
          </a:prstGeom>
        </p:spPr>
        <p:txBody>
          <a:bodyPr wrap="square" lIns="0" tIns="0" rIns="0" bIns="0" rtlCol="0" anchor="t">
            <a:spAutoFit/>
          </a:bodyPr>
          <a:lstStyle/>
          <a:p>
            <a:pPr algn="just">
              <a:lnSpc>
                <a:spcPts val="4479"/>
              </a:lnSpc>
              <a:spcBef>
                <a:spcPct val="0"/>
              </a:spcBef>
            </a:pPr>
            <a:r>
              <a:rPr lang="en-US" sz="4000" b="1" u="sng" dirty="0">
                <a:latin typeface="Marykate"/>
              </a:rPr>
              <a:t>A-Level Fine Art Personal Investigation themes</a:t>
            </a:r>
          </a:p>
          <a:p>
            <a:pPr algn="just">
              <a:lnSpc>
                <a:spcPts val="4479"/>
              </a:lnSpc>
              <a:spcBef>
                <a:spcPct val="0"/>
              </a:spcBef>
            </a:pPr>
            <a:r>
              <a:rPr lang="en-US" sz="4000" b="1" dirty="0">
                <a:latin typeface="Marykate"/>
              </a:rPr>
              <a:t>You are introduced to a variety of different themes such as  - Body Language/ Sense of Place / Narrative / Real People / Urban Environment / Artist Techniques/ Shadows/ Food/ Water........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55938738-A5F4-DEF8-BD21-E5757501A91E}"/>
              </a:ext>
            </a:extLst>
          </p:cNvPr>
          <p:cNvSpPr/>
          <p:nvPr/>
        </p:nvSpPr>
        <p:spPr>
          <a:xfrm rot="3720791">
            <a:off x="-1221127" y="-1609168"/>
            <a:ext cx="14309676" cy="15510157"/>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GB"/>
          </a:p>
        </p:txBody>
      </p:sp>
      <p:sp>
        <p:nvSpPr>
          <p:cNvPr id="2" name="Freeform 2"/>
          <p:cNvSpPr/>
          <p:nvPr/>
        </p:nvSpPr>
        <p:spPr>
          <a:xfrm>
            <a:off x="8407660" y="-1170340"/>
            <a:ext cx="10629224" cy="11829934"/>
          </a:xfrm>
          <a:custGeom>
            <a:avLst/>
            <a:gdLst/>
            <a:ahLst/>
            <a:cxnLst/>
            <a:rect l="l" t="t" r="r" b="b"/>
            <a:pathLst>
              <a:path w="6574155" h="10668000">
                <a:moveTo>
                  <a:pt x="0" y="0"/>
                </a:moveTo>
                <a:lnTo>
                  <a:pt x="6574155" y="0"/>
                </a:lnTo>
                <a:lnTo>
                  <a:pt x="6574155" y="10668000"/>
                </a:lnTo>
                <a:lnTo>
                  <a:pt x="0" y="10668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96528" y="266070"/>
            <a:ext cx="4568242" cy="3058678"/>
          </a:xfrm>
          <a:custGeom>
            <a:avLst/>
            <a:gdLst/>
            <a:ahLst/>
            <a:cxnLst/>
            <a:rect l="l" t="t" r="r" b="b"/>
            <a:pathLst>
              <a:path w="4568242" h="3058678">
                <a:moveTo>
                  <a:pt x="0" y="0"/>
                </a:moveTo>
                <a:lnTo>
                  <a:pt x="4568242" y="0"/>
                </a:lnTo>
                <a:lnTo>
                  <a:pt x="4568242" y="3058678"/>
                </a:lnTo>
                <a:lnTo>
                  <a:pt x="0" y="3058678"/>
                </a:lnTo>
                <a:lnTo>
                  <a:pt x="0" y="0"/>
                </a:lnTo>
                <a:close/>
              </a:path>
            </a:pathLst>
          </a:custGeom>
          <a:blipFill>
            <a:blip r:embed="rId3"/>
            <a:stretch>
              <a:fillRect/>
            </a:stretch>
          </a:blipFill>
        </p:spPr>
        <p:txBody>
          <a:bodyPr/>
          <a:lstStyle/>
          <a:p>
            <a:endParaRPr lang="en-GB"/>
          </a:p>
        </p:txBody>
      </p:sp>
      <p:sp>
        <p:nvSpPr>
          <p:cNvPr id="4" name="Freeform 4"/>
          <p:cNvSpPr/>
          <p:nvPr/>
        </p:nvSpPr>
        <p:spPr>
          <a:xfrm>
            <a:off x="5156090" y="266070"/>
            <a:ext cx="2960250" cy="4417949"/>
          </a:xfrm>
          <a:custGeom>
            <a:avLst/>
            <a:gdLst/>
            <a:ahLst/>
            <a:cxnLst/>
            <a:rect l="l" t="t" r="r" b="b"/>
            <a:pathLst>
              <a:path w="2960250" h="4417949">
                <a:moveTo>
                  <a:pt x="0" y="0"/>
                </a:moveTo>
                <a:lnTo>
                  <a:pt x="2960250" y="0"/>
                </a:lnTo>
                <a:lnTo>
                  <a:pt x="2960250" y="4417948"/>
                </a:lnTo>
                <a:lnTo>
                  <a:pt x="0" y="4417948"/>
                </a:lnTo>
                <a:lnTo>
                  <a:pt x="0" y="0"/>
                </a:lnTo>
                <a:close/>
              </a:path>
            </a:pathLst>
          </a:custGeom>
          <a:blipFill>
            <a:blip r:embed="rId4"/>
            <a:stretch>
              <a:fillRect/>
            </a:stretch>
          </a:blipFill>
        </p:spPr>
        <p:txBody>
          <a:bodyPr/>
          <a:lstStyle/>
          <a:p>
            <a:endParaRPr lang="en-GB"/>
          </a:p>
        </p:txBody>
      </p:sp>
      <p:sp>
        <p:nvSpPr>
          <p:cNvPr id="5" name="Freeform 5"/>
          <p:cNvSpPr/>
          <p:nvPr/>
        </p:nvSpPr>
        <p:spPr>
          <a:xfrm>
            <a:off x="14997390" y="2608079"/>
            <a:ext cx="3193419" cy="2136549"/>
          </a:xfrm>
          <a:custGeom>
            <a:avLst/>
            <a:gdLst/>
            <a:ahLst/>
            <a:cxnLst/>
            <a:rect l="l" t="t" r="r" b="b"/>
            <a:pathLst>
              <a:path w="3193419" h="2136549">
                <a:moveTo>
                  <a:pt x="0" y="0"/>
                </a:moveTo>
                <a:lnTo>
                  <a:pt x="3193419" y="0"/>
                </a:lnTo>
                <a:lnTo>
                  <a:pt x="3193419" y="2136549"/>
                </a:lnTo>
                <a:lnTo>
                  <a:pt x="0" y="2136549"/>
                </a:lnTo>
                <a:lnTo>
                  <a:pt x="0" y="0"/>
                </a:lnTo>
                <a:close/>
              </a:path>
            </a:pathLst>
          </a:custGeom>
          <a:blipFill>
            <a:blip r:embed="rId5"/>
            <a:stretch>
              <a:fillRect/>
            </a:stretch>
          </a:blipFill>
        </p:spPr>
        <p:txBody>
          <a:bodyPr/>
          <a:lstStyle/>
          <a:p>
            <a:endParaRPr lang="en-GB"/>
          </a:p>
        </p:txBody>
      </p:sp>
      <p:sp>
        <p:nvSpPr>
          <p:cNvPr id="6" name="Freeform 6"/>
          <p:cNvSpPr/>
          <p:nvPr/>
        </p:nvSpPr>
        <p:spPr>
          <a:xfrm>
            <a:off x="8411615" y="266070"/>
            <a:ext cx="2869174" cy="4291447"/>
          </a:xfrm>
          <a:custGeom>
            <a:avLst/>
            <a:gdLst/>
            <a:ahLst/>
            <a:cxnLst/>
            <a:rect l="l" t="t" r="r" b="b"/>
            <a:pathLst>
              <a:path w="2869174" h="4291447">
                <a:moveTo>
                  <a:pt x="0" y="0"/>
                </a:moveTo>
                <a:lnTo>
                  <a:pt x="2869174" y="0"/>
                </a:lnTo>
                <a:lnTo>
                  <a:pt x="2869174" y="4291446"/>
                </a:lnTo>
                <a:lnTo>
                  <a:pt x="0" y="4291446"/>
                </a:lnTo>
                <a:lnTo>
                  <a:pt x="0" y="0"/>
                </a:lnTo>
                <a:close/>
              </a:path>
            </a:pathLst>
          </a:custGeom>
          <a:blipFill>
            <a:blip r:embed="rId6"/>
            <a:stretch>
              <a:fillRect/>
            </a:stretch>
          </a:blipFill>
        </p:spPr>
        <p:txBody>
          <a:bodyPr/>
          <a:lstStyle/>
          <a:p>
            <a:endParaRPr lang="en-GB"/>
          </a:p>
        </p:txBody>
      </p:sp>
      <p:sp>
        <p:nvSpPr>
          <p:cNvPr id="7" name="Freeform 7"/>
          <p:cNvSpPr/>
          <p:nvPr/>
        </p:nvSpPr>
        <p:spPr>
          <a:xfrm>
            <a:off x="14997390" y="491818"/>
            <a:ext cx="2956129" cy="1983226"/>
          </a:xfrm>
          <a:custGeom>
            <a:avLst/>
            <a:gdLst/>
            <a:ahLst/>
            <a:cxnLst/>
            <a:rect l="l" t="t" r="r" b="b"/>
            <a:pathLst>
              <a:path w="2956129" h="1983226">
                <a:moveTo>
                  <a:pt x="0" y="0"/>
                </a:moveTo>
                <a:lnTo>
                  <a:pt x="2956129" y="0"/>
                </a:lnTo>
                <a:lnTo>
                  <a:pt x="2956129" y="1983226"/>
                </a:lnTo>
                <a:lnTo>
                  <a:pt x="0" y="1983226"/>
                </a:lnTo>
                <a:lnTo>
                  <a:pt x="0" y="0"/>
                </a:lnTo>
                <a:close/>
              </a:path>
            </a:pathLst>
          </a:custGeom>
          <a:blipFill>
            <a:blip r:embed="rId7"/>
            <a:stretch>
              <a:fillRect/>
            </a:stretch>
          </a:blipFill>
        </p:spPr>
        <p:txBody>
          <a:bodyPr/>
          <a:lstStyle/>
          <a:p>
            <a:endParaRPr lang="en-GB"/>
          </a:p>
        </p:txBody>
      </p:sp>
      <p:sp>
        <p:nvSpPr>
          <p:cNvPr id="8" name="Freeform 8"/>
          <p:cNvSpPr/>
          <p:nvPr/>
        </p:nvSpPr>
        <p:spPr>
          <a:xfrm>
            <a:off x="11576064" y="266070"/>
            <a:ext cx="3126051" cy="4684018"/>
          </a:xfrm>
          <a:custGeom>
            <a:avLst/>
            <a:gdLst/>
            <a:ahLst/>
            <a:cxnLst/>
            <a:rect l="l" t="t" r="r" b="b"/>
            <a:pathLst>
              <a:path w="3126051" h="4684018">
                <a:moveTo>
                  <a:pt x="0" y="0"/>
                </a:moveTo>
                <a:lnTo>
                  <a:pt x="3126051" y="0"/>
                </a:lnTo>
                <a:lnTo>
                  <a:pt x="3126051" y="4684018"/>
                </a:lnTo>
                <a:lnTo>
                  <a:pt x="0" y="4684018"/>
                </a:lnTo>
                <a:lnTo>
                  <a:pt x="0" y="0"/>
                </a:lnTo>
                <a:close/>
              </a:path>
            </a:pathLst>
          </a:custGeom>
          <a:blipFill>
            <a:blip r:embed="rId8"/>
            <a:stretch>
              <a:fillRect/>
            </a:stretch>
          </a:blipFill>
        </p:spPr>
        <p:txBody>
          <a:bodyPr/>
          <a:lstStyle/>
          <a:p>
            <a:endParaRPr lang="en-GB"/>
          </a:p>
        </p:txBody>
      </p:sp>
      <p:sp>
        <p:nvSpPr>
          <p:cNvPr id="9" name="Freeform 9"/>
          <p:cNvSpPr/>
          <p:nvPr/>
        </p:nvSpPr>
        <p:spPr>
          <a:xfrm>
            <a:off x="14633289" y="4950088"/>
            <a:ext cx="3557519" cy="4743359"/>
          </a:xfrm>
          <a:custGeom>
            <a:avLst/>
            <a:gdLst/>
            <a:ahLst/>
            <a:cxnLst/>
            <a:rect l="l" t="t" r="r" b="b"/>
            <a:pathLst>
              <a:path w="3557519" h="4743359">
                <a:moveTo>
                  <a:pt x="0" y="0"/>
                </a:moveTo>
                <a:lnTo>
                  <a:pt x="3557520" y="0"/>
                </a:lnTo>
                <a:lnTo>
                  <a:pt x="3557520" y="4743359"/>
                </a:lnTo>
                <a:lnTo>
                  <a:pt x="0" y="4743359"/>
                </a:lnTo>
                <a:lnTo>
                  <a:pt x="0" y="0"/>
                </a:lnTo>
                <a:close/>
              </a:path>
            </a:pathLst>
          </a:custGeom>
          <a:blipFill>
            <a:blip r:embed="rId9"/>
            <a:stretch>
              <a:fillRect/>
            </a:stretch>
          </a:blipFill>
        </p:spPr>
        <p:txBody>
          <a:bodyPr/>
          <a:lstStyle/>
          <a:p>
            <a:endParaRPr lang="en-GB"/>
          </a:p>
        </p:txBody>
      </p:sp>
      <p:sp>
        <p:nvSpPr>
          <p:cNvPr id="10" name="Freeform 10"/>
          <p:cNvSpPr/>
          <p:nvPr/>
        </p:nvSpPr>
        <p:spPr>
          <a:xfrm>
            <a:off x="8720746" y="5143500"/>
            <a:ext cx="5710635" cy="4800642"/>
          </a:xfrm>
          <a:custGeom>
            <a:avLst/>
            <a:gdLst/>
            <a:ahLst/>
            <a:cxnLst/>
            <a:rect l="l" t="t" r="r" b="b"/>
            <a:pathLst>
              <a:path w="5710635" h="4800642">
                <a:moveTo>
                  <a:pt x="0" y="0"/>
                </a:moveTo>
                <a:lnTo>
                  <a:pt x="5710635" y="0"/>
                </a:lnTo>
                <a:lnTo>
                  <a:pt x="5710635" y="4800642"/>
                </a:lnTo>
                <a:lnTo>
                  <a:pt x="0" y="4800642"/>
                </a:lnTo>
                <a:lnTo>
                  <a:pt x="0" y="0"/>
                </a:lnTo>
                <a:close/>
              </a:path>
            </a:pathLst>
          </a:custGeom>
          <a:blipFill>
            <a:blip r:embed="rId10"/>
            <a:stretch>
              <a:fillRect b="-58607"/>
            </a:stretch>
          </a:blipFill>
        </p:spPr>
        <p:txBody>
          <a:bodyPr/>
          <a:lstStyle/>
          <a:p>
            <a:endParaRPr lang="en-GB"/>
          </a:p>
        </p:txBody>
      </p:sp>
      <p:sp>
        <p:nvSpPr>
          <p:cNvPr id="11" name="Freeform 11"/>
          <p:cNvSpPr/>
          <p:nvPr/>
        </p:nvSpPr>
        <p:spPr>
          <a:xfrm>
            <a:off x="5077082" y="4950088"/>
            <a:ext cx="3334533" cy="4977208"/>
          </a:xfrm>
          <a:custGeom>
            <a:avLst/>
            <a:gdLst/>
            <a:ahLst/>
            <a:cxnLst/>
            <a:rect l="l" t="t" r="r" b="b"/>
            <a:pathLst>
              <a:path w="3334533" h="4977208">
                <a:moveTo>
                  <a:pt x="0" y="0"/>
                </a:moveTo>
                <a:lnTo>
                  <a:pt x="3334533" y="0"/>
                </a:lnTo>
                <a:lnTo>
                  <a:pt x="3334533" y="4977208"/>
                </a:lnTo>
                <a:lnTo>
                  <a:pt x="0" y="4977208"/>
                </a:lnTo>
                <a:lnTo>
                  <a:pt x="0" y="0"/>
                </a:lnTo>
                <a:close/>
              </a:path>
            </a:pathLst>
          </a:custGeom>
          <a:blipFill>
            <a:blip r:embed="rId11"/>
            <a:stretch>
              <a:fillRect/>
            </a:stretch>
          </a:blipFill>
        </p:spPr>
        <p:txBody>
          <a:bodyPr/>
          <a:lstStyle/>
          <a:p>
            <a:endParaRPr lang="en-GB"/>
          </a:p>
        </p:txBody>
      </p:sp>
      <p:sp>
        <p:nvSpPr>
          <p:cNvPr id="12" name="Freeform 12"/>
          <p:cNvSpPr/>
          <p:nvPr/>
        </p:nvSpPr>
        <p:spPr>
          <a:xfrm>
            <a:off x="296528" y="3676353"/>
            <a:ext cx="4341852" cy="6282905"/>
          </a:xfrm>
          <a:custGeom>
            <a:avLst/>
            <a:gdLst/>
            <a:ahLst/>
            <a:cxnLst/>
            <a:rect l="l" t="t" r="r" b="b"/>
            <a:pathLst>
              <a:path w="4341852" h="6282905">
                <a:moveTo>
                  <a:pt x="0" y="0"/>
                </a:moveTo>
                <a:lnTo>
                  <a:pt x="4341853" y="0"/>
                </a:lnTo>
                <a:lnTo>
                  <a:pt x="4341853" y="6282906"/>
                </a:lnTo>
                <a:lnTo>
                  <a:pt x="0" y="6282906"/>
                </a:lnTo>
                <a:lnTo>
                  <a:pt x="0" y="0"/>
                </a:lnTo>
                <a:close/>
              </a:path>
            </a:pathLst>
          </a:custGeom>
          <a:blipFill>
            <a:blip r:embed="rId12"/>
            <a:stretch>
              <a:fillRect l="-21376" r="-90542" b="-95263"/>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1320</Words>
  <Application>Microsoft Office PowerPoint</Application>
  <PresentationFormat>Custom</PresentationFormat>
  <Paragraphs>94</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Level</dc:title>
  <dc:creator>Mrs E Portbury</dc:creator>
  <cp:lastModifiedBy>Mrs E Portbury</cp:lastModifiedBy>
  <cp:revision>7</cp:revision>
  <cp:lastPrinted>2024-11-13T16:24:21Z</cp:lastPrinted>
  <dcterms:created xsi:type="dcterms:W3CDTF">2006-08-16T00:00:00Z</dcterms:created>
  <dcterms:modified xsi:type="dcterms:W3CDTF">2024-11-15T08:34:05Z</dcterms:modified>
  <dc:identifier>DAFydoqdhlM</dc:identifier>
</cp:coreProperties>
</file>